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89" r:id="rId3"/>
    <p:sldId id="297" r:id="rId4"/>
    <p:sldId id="290" r:id="rId5"/>
    <p:sldId id="291" r:id="rId6"/>
    <p:sldId id="292" r:id="rId7"/>
    <p:sldId id="293" r:id="rId8"/>
    <p:sldId id="294" r:id="rId9"/>
    <p:sldId id="295" r:id="rId10"/>
    <p:sldId id="299" r:id="rId11"/>
    <p:sldId id="301" r:id="rId12"/>
    <p:sldId id="288" r:id="rId13"/>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65C3"/>
    <a:srgbClr val="0712E7"/>
    <a:srgbClr val="1A2A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1847" autoAdjust="0"/>
  </p:normalViewPr>
  <p:slideViewPr>
    <p:cSldViewPr>
      <p:cViewPr varScale="1">
        <p:scale>
          <a:sx n="101" d="100"/>
          <a:sy n="101" d="100"/>
        </p:scale>
        <p:origin x="910" y="43"/>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36FC27-7DB0-4847-8563-53E920504297}" type="datetimeFigureOut">
              <a:rPr lang="ru-RU" smtClean="0"/>
              <a:pPr/>
              <a:t>01.07.2025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3FFB3A-E5D5-4F54-AC97-9F42CF904758}" type="slidenum">
              <a:rPr lang="ru-RU" smtClean="0"/>
              <a:pPr/>
              <a:t>‹#›</a:t>
            </a:fld>
            <a:endParaRPr lang="ru-RU"/>
          </a:p>
        </p:txBody>
      </p:sp>
    </p:spTree>
    <p:extLst>
      <p:ext uri="{BB962C8B-B14F-4D97-AF65-F5344CB8AC3E}">
        <p14:creationId xmlns:p14="http://schemas.microsoft.com/office/powerpoint/2010/main" val="1314027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84F1FA15-21D1-4959-9008-9A893955E679}"/>
              </a:ext>
            </a:extLst>
          </p:cNvPr>
          <p:cNvSpPr>
            <a:spLocks noGrp="1" noRot="1" noChangeAspect="1" noTextEdit="1"/>
          </p:cNvSpPr>
          <p:nvPr>
            <p:ph type="sldImg"/>
          </p:nvPr>
        </p:nvSpPr>
        <p:spPr/>
      </p:sp>
      <p:sp>
        <p:nvSpPr>
          <p:cNvPr id="9219" name="Notes Placeholder 2">
            <a:extLst>
              <a:ext uri="{FF2B5EF4-FFF2-40B4-BE49-F238E27FC236}">
                <a16:creationId xmlns:a16="http://schemas.microsoft.com/office/drawing/2014/main" id="{3F1654BD-96C3-4C1B-B832-1454571115B3}"/>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miter lim="800000"/>
                <a:headEnd/>
                <a:tailEnd/>
              </a14:hiddenLine>
            </a:ext>
          </a:extLst>
        </p:spPr>
        <p:txBody>
          <a:bodyPr/>
          <a:lstStyle/>
          <a:p>
            <a:endParaRPr lang="ru-RU" altLang="en-US" dirty="0">
              <a:latin typeface="Arial" panose="020B0604020202020204" pitchFamily="34" charset="0"/>
              <a:cs typeface="Noteworthy Bold" pitchFamily="-84" charset="0"/>
            </a:endParaRPr>
          </a:p>
        </p:txBody>
      </p:sp>
    </p:spTree>
    <p:extLst>
      <p:ext uri="{BB962C8B-B14F-4D97-AF65-F5344CB8AC3E}">
        <p14:creationId xmlns:p14="http://schemas.microsoft.com/office/powerpoint/2010/main" val="32632038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84F1FA15-21D1-4959-9008-9A893955E679}"/>
              </a:ext>
            </a:extLst>
          </p:cNvPr>
          <p:cNvSpPr>
            <a:spLocks noGrp="1" noRot="1" noChangeAspect="1" noTextEdit="1"/>
          </p:cNvSpPr>
          <p:nvPr>
            <p:ph type="sldImg"/>
          </p:nvPr>
        </p:nvSpPr>
        <p:spPr/>
      </p:sp>
      <p:sp>
        <p:nvSpPr>
          <p:cNvPr id="9219" name="Notes Placeholder 2">
            <a:extLst>
              <a:ext uri="{FF2B5EF4-FFF2-40B4-BE49-F238E27FC236}">
                <a16:creationId xmlns:a16="http://schemas.microsoft.com/office/drawing/2014/main" id="{3F1654BD-96C3-4C1B-B832-1454571115B3}"/>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miter lim="800000"/>
                <a:headEnd/>
                <a:tailEnd/>
              </a14:hiddenLine>
            </a:ext>
          </a:extLst>
        </p:spPr>
        <p:txBody>
          <a:bodyPr/>
          <a:lstStyle/>
          <a:p>
            <a:endParaRPr lang="ru-RU" altLang="en-US">
              <a:latin typeface="Arial" panose="020B0604020202020204" pitchFamily="34" charset="0"/>
              <a:cs typeface="Noteworthy Bold" pitchFamily="-84" charset="0"/>
            </a:endParaRPr>
          </a:p>
        </p:txBody>
      </p:sp>
    </p:spTree>
    <p:extLst>
      <p:ext uri="{BB962C8B-B14F-4D97-AF65-F5344CB8AC3E}">
        <p14:creationId xmlns:p14="http://schemas.microsoft.com/office/powerpoint/2010/main" val="4037991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84F1FA15-21D1-4959-9008-9A893955E679}"/>
              </a:ext>
            </a:extLst>
          </p:cNvPr>
          <p:cNvSpPr>
            <a:spLocks noGrp="1" noRot="1" noChangeAspect="1" noTextEdit="1"/>
          </p:cNvSpPr>
          <p:nvPr>
            <p:ph type="sldImg"/>
          </p:nvPr>
        </p:nvSpPr>
        <p:spPr/>
      </p:sp>
      <p:sp>
        <p:nvSpPr>
          <p:cNvPr id="9219" name="Notes Placeholder 2">
            <a:extLst>
              <a:ext uri="{FF2B5EF4-FFF2-40B4-BE49-F238E27FC236}">
                <a16:creationId xmlns:a16="http://schemas.microsoft.com/office/drawing/2014/main" id="{3F1654BD-96C3-4C1B-B832-1454571115B3}"/>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miter lim="800000"/>
                <a:headEnd/>
                <a:tailEnd/>
              </a14:hiddenLine>
            </a:ext>
          </a:extLst>
        </p:spPr>
        <p:txBody>
          <a:bodyPr/>
          <a:lstStyle/>
          <a:p>
            <a:endParaRPr lang="ru-RU" altLang="en-US" dirty="0">
              <a:latin typeface="Arial" panose="020B0604020202020204" pitchFamily="34" charset="0"/>
              <a:cs typeface="Noteworthy Bold" pitchFamily="-84" charset="0"/>
            </a:endParaRPr>
          </a:p>
        </p:txBody>
      </p:sp>
    </p:spTree>
    <p:extLst>
      <p:ext uri="{BB962C8B-B14F-4D97-AF65-F5344CB8AC3E}">
        <p14:creationId xmlns:p14="http://schemas.microsoft.com/office/powerpoint/2010/main" val="1775520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84F1FA15-21D1-4959-9008-9A893955E679}"/>
              </a:ext>
            </a:extLst>
          </p:cNvPr>
          <p:cNvSpPr>
            <a:spLocks noGrp="1" noRot="1" noChangeAspect="1" noTextEdit="1"/>
          </p:cNvSpPr>
          <p:nvPr>
            <p:ph type="sldImg"/>
          </p:nvPr>
        </p:nvSpPr>
        <p:spPr/>
      </p:sp>
      <p:sp>
        <p:nvSpPr>
          <p:cNvPr id="9219" name="Notes Placeholder 2">
            <a:extLst>
              <a:ext uri="{FF2B5EF4-FFF2-40B4-BE49-F238E27FC236}">
                <a16:creationId xmlns:a16="http://schemas.microsoft.com/office/drawing/2014/main" id="{3F1654BD-96C3-4C1B-B832-1454571115B3}"/>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miter lim="800000"/>
                <a:headEnd/>
                <a:tailEnd/>
              </a14:hiddenLine>
            </a:ext>
          </a:extLst>
        </p:spPr>
        <p:txBody>
          <a:bodyPr/>
          <a:lstStyle/>
          <a:p>
            <a:endParaRPr lang="ru-RU" altLang="en-US">
              <a:latin typeface="Arial" panose="020B0604020202020204" pitchFamily="34" charset="0"/>
              <a:cs typeface="Noteworthy Bold" pitchFamily="-84" charset="0"/>
            </a:endParaRPr>
          </a:p>
        </p:txBody>
      </p:sp>
    </p:spTree>
    <p:extLst>
      <p:ext uri="{BB962C8B-B14F-4D97-AF65-F5344CB8AC3E}">
        <p14:creationId xmlns:p14="http://schemas.microsoft.com/office/powerpoint/2010/main" val="1903778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84F1FA15-21D1-4959-9008-9A893955E679}"/>
              </a:ext>
            </a:extLst>
          </p:cNvPr>
          <p:cNvSpPr>
            <a:spLocks noGrp="1" noRot="1" noChangeAspect="1" noTextEdit="1"/>
          </p:cNvSpPr>
          <p:nvPr>
            <p:ph type="sldImg"/>
          </p:nvPr>
        </p:nvSpPr>
        <p:spPr/>
      </p:sp>
      <p:sp>
        <p:nvSpPr>
          <p:cNvPr id="9219" name="Notes Placeholder 2">
            <a:extLst>
              <a:ext uri="{FF2B5EF4-FFF2-40B4-BE49-F238E27FC236}">
                <a16:creationId xmlns:a16="http://schemas.microsoft.com/office/drawing/2014/main" id="{3F1654BD-96C3-4C1B-B832-1454571115B3}"/>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miter lim="800000"/>
                <a:headEnd/>
                <a:tailEnd/>
              </a14:hiddenLine>
            </a:ext>
          </a:extLst>
        </p:spPr>
        <p:txBody>
          <a:bodyPr/>
          <a:lstStyle/>
          <a:p>
            <a:endParaRPr lang="ru-RU" altLang="en-US">
              <a:latin typeface="Arial" panose="020B0604020202020204" pitchFamily="34" charset="0"/>
              <a:cs typeface="Noteworthy Bold" pitchFamily="-84" charset="0"/>
            </a:endParaRPr>
          </a:p>
        </p:txBody>
      </p:sp>
    </p:spTree>
    <p:extLst>
      <p:ext uri="{BB962C8B-B14F-4D97-AF65-F5344CB8AC3E}">
        <p14:creationId xmlns:p14="http://schemas.microsoft.com/office/powerpoint/2010/main" val="2667661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84F1FA15-21D1-4959-9008-9A893955E679}"/>
              </a:ext>
            </a:extLst>
          </p:cNvPr>
          <p:cNvSpPr>
            <a:spLocks noGrp="1" noRot="1" noChangeAspect="1" noTextEdit="1"/>
          </p:cNvSpPr>
          <p:nvPr>
            <p:ph type="sldImg"/>
          </p:nvPr>
        </p:nvSpPr>
        <p:spPr/>
      </p:sp>
      <p:sp>
        <p:nvSpPr>
          <p:cNvPr id="9219" name="Notes Placeholder 2">
            <a:extLst>
              <a:ext uri="{FF2B5EF4-FFF2-40B4-BE49-F238E27FC236}">
                <a16:creationId xmlns:a16="http://schemas.microsoft.com/office/drawing/2014/main" id="{3F1654BD-96C3-4C1B-B832-1454571115B3}"/>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miter lim="800000"/>
                <a:headEnd/>
                <a:tailEnd/>
              </a14:hiddenLine>
            </a:ext>
          </a:extLst>
        </p:spPr>
        <p:txBody>
          <a:bodyPr/>
          <a:lstStyle/>
          <a:p>
            <a:endParaRPr lang="ru-RU" altLang="en-US">
              <a:latin typeface="Arial" panose="020B0604020202020204" pitchFamily="34" charset="0"/>
              <a:cs typeface="Noteworthy Bold" pitchFamily="-84" charset="0"/>
            </a:endParaRPr>
          </a:p>
        </p:txBody>
      </p:sp>
    </p:spTree>
    <p:extLst>
      <p:ext uri="{BB962C8B-B14F-4D97-AF65-F5344CB8AC3E}">
        <p14:creationId xmlns:p14="http://schemas.microsoft.com/office/powerpoint/2010/main" val="2345282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84F1FA15-21D1-4959-9008-9A893955E679}"/>
              </a:ext>
            </a:extLst>
          </p:cNvPr>
          <p:cNvSpPr>
            <a:spLocks noGrp="1" noRot="1" noChangeAspect="1" noTextEdit="1"/>
          </p:cNvSpPr>
          <p:nvPr>
            <p:ph type="sldImg"/>
          </p:nvPr>
        </p:nvSpPr>
        <p:spPr/>
      </p:sp>
      <p:sp>
        <p:nvSpPr>
          <p:cNvPr id="9219" name="Notes Placeholder 2">
            <a:extLst>
              <a:ext uri="{FF2B5EF4-FFF2-40B4-BE49-F238E27FC236}">
                <a16:creationId xmlns:a16="http://schemas.microsoft.com/office/drawing/2014/main" id="{3F1654BD-96C3-4C1B-B832-1454571115B3}"/>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miter lim="800000"/>
                <a:headEnd/>
                <a:tailEnd/>
              </a14:hiddenLine>
            </a:ext>
          </a:extLst>
        </p:spPr>
        <p:txBody>
          <a:bodyPr/>
          <a:lstStyle/>
          <a:p>
            <a:endParaRPr lang="ru-RU" altLang="en-US">
              <a:latin typeface="Arial" panose="020B0604020202020204" pitchFamily="34" charset="0"/>
              <a:cs typeface="Noteworthy Bold" pitchFamily="-84" charset="0"/>
            </a:endParaRPr>
          </a:p>
        </p:txBody>
      </p:sp>
    </p:spTree>
    <p:extLst>
      <p:ext uri="{BB962C8B-B14F-4D97-AF65-F5344CB8AC3E}">
        <p14:creationId xmlns:p14="http://schemas.microsoft.com/office/powerpoint/2010/main" val="3344524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84F1FA15-21D1-4959-9008-9A893955E679}"/>
              </a:ext>
            </a:extLst>
          </p:cNvPr>
          <p:cNvSpPr>
            <a:spLocks noGrp="1" noRot="1" noChangeAspect="1" noTextEdit="1"/>
          </p:cNvSpPr>
          <p:nvPr>
            <p:ph type="sldImg"/>
          </p:nvPr>
        </p:nvSpPr>
        <p:spPr/>
      </p:sp>
      <p:sp>
        <p:nvSpPr>
          <p:cNvPr id="9219" name="Notes Placeholder 2">
            <a:extLst>
              <a:ext uri="{FF2B5EF4-FFF2-40B4-BE49-F238E27FC236}">
                <a16:creationId xmlns:a16="http://schemas.microsoft.com/office/drawing/2014/main" id="{3F1654BD-96C3-4C1B-B832-1454571115B3}"/>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miter lim="800000"/>
                <a:headEnd/>
                <a:tailEnd/>
              </a14:hiddenLine>
            </a:ext>
          </a:extLst>
        </p:spPr>
        <p:txBody>
          <a:bodyPr/>
          <a:lstStyle/>
          <a:p>
            <a:endParaRPr lang="ru-RU" altLang="en-US">
              <a:latin typeface="Arial" panose="020B0604020202020204" pitchFamily="34" charset="0"/>
              <a:cs typeface="Noteworthy Bold" pitchFamily="-84" charset="0"/>
            </a:endParaRPr>
          </a:p>
        </p:txBody>
      </p:sp>
    </p:spTree>
    <p:extLst>
      <p:ext uri="{BB962C8B-B14F-4D97-AF65-F5344CB8AC3E}">
        <p14:creationId xmlns:p14="http://schemas.microsoft.com/office/powerpoint/2010/main" val="863173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84F1FA15-21D1-4959-9008-9A893955E679}"/>
              </a:ext>
            </a:extLst>
          </p:cNvPr>
          <p:cNvSpPr>
            <a:spLocks noGrp="1" noRot="1" noChangeAspect="1" noTextEdit="1"/>
          </p:cNvSpPr>
          <p:nvPr>
            <p:ph type="sldImg"/>
          </p:nvPr>
        </p:nvSpPr>
        <p:spPr/>
      </p:sp>
      <p:sp>
        <p:nvSpPr>
          <p:cNvPr id="9219" name="Notes Placeholder 2">
            <a:extLst>
              <a:ext uri="{FF2B5EF4-FFF2-40B4-BE49-F238E27FC236}">
                <a16:creationId xmlns:a16="http://schemas.microsoft.com/office/drawing/2014/main" id="{3F1654BD-96C3-4C1B-B832-1454571115B3}"/>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miter lim="800000"/>
                <a:headEnd/>
                <a:tailEnd/>
              </a14:hiddenLine>
            </a:ext>
          </a:extLst>
        </p:spPr>
        <p:txBody>
          <a:bodyPr/>
          <a:lstStyle/>
          <a:p>
            <a:endParaRPr lang="ru-RU" altLang="en-US">
              <a:latin typeface="Arial" panose="020B0604020202020204" pitchFamily="34" charset="0"/>
              <a:cs typeface="Noteworthy Bold" pitchFamily="-84" charset="0"/>
            </a:endParaRPr>
          </a:p>
        </p:txBody>
      </p:sp>
    </p:spTree>
    <p:extLst>
      <p:ext uri="{BB962C8B-B14F-4D97-AF65-F5344CB8AC3E}">
        <p14:creationId xmlns:p14="http://schemas.microsoft.com/office/powerpoint/2010/main" val="1393316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84F1FA15-21D1-4959-9008-9A893955E679}"/>
              </a:ext>
            </a:extLst>
          </p:cNvPr>
          <p:cNvSpPr>
            <a:spLocks noGrp="1" noRot="1" noChangeAspect="1" noTextEdit="1"/>
          </p:cNvSpPr>
          <p:nvPr>
            <p:ph type="sldImg"/>
          </p:nvPr>
        </p:nvSpPr>
        <p:spPr/>
      </p:sp>
      <p:sp>
        <p:nvSpPr>
          <p:cNvPr id="9219" name="Notes Placeholder 2">
            <a:extLst>
              <a:ext uri="{FF2B5EF4-FFF2-40B4-BE49-F238E27FC236}">
                <a16:creationId xmlns:a16="http://schemas.microsoft.com/office/drawing/2014/main" id="{3F1654BD-96C3-4C1B-B832-1454571115B3}"/>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miter lim="800000"/>
                <a:headEnd/>
                <a:tailEnd/>
              </a14:hiddenLine>
            </a:ext>
          </a:extLst>
        </p:spPr>
        <p:txBody>
          <a:bodyPr/>
          <a:lstStyle/>
          <a:p>
            <a:endParaRPr lang="ru-RU" altLang="en-US">
              <a:latin typeface="Arial" panose="020B0604020202020204" pitchFamily="34" charset="0"/>
              <a:cs typeface="Noteworthy Bold" pitchFamily="-84" charset="0"/>
            </a:endParaRPr>
          </a:p>
        </p:txBody>
      </p:sp>
    </p:spTree>
    <p:extLst>
      <p:ext uri="{BB962C8B-B14F-4D97-AF65-F5344CB8AC3E}">
        <p14:creationId xmlns:p14="http://schemas.microsoft.com/office/powerpoint/2010/main" val="4022206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0"/>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4BFB8AD0-6E99-40D4-BE86-DB4D305276A5}" type="datetimeFigureOut">
              <a:rPr lang="ru-RU" smtClean="0"/>
              <a:pPr/>
              <a:t>01.07.2025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D413C49-2C60-4ECC-95A5-41876BD1719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BFB8AD0-6E99-40D4-BE86-DB4D305276A5}" type="datetimeFigureOut">
              <a:rPr lang="ru-RU" smtClean="0"/>
              <a:pPr/>
              <a:t>01.07.2025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D413C49-2C60-4ECC-95A5-41876BD1719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80"/>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80"/>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BFB8AD0-6E99-40D4-BE86-DB4D305276A5}" type="datetimeFigureOut">
              <a:rPr lang="ru-RU" smtClean="0"/>
              <a:pPr/>
              <a:t>01.07.2025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D413C49-2C60-4ECC-95A5-41876BD1719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BFB8AD0-6E99-40D4-BE86-DB4D305276A5}" type="datetimeFigureOut">
              <a:rPr lang="ru-RU" smtClean="0"/>
              <a:pPr/>
              <a:t>01.07.2025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D413C49-2C60-4ECC-95A5-41876BD1719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BFB8AD0-6E99-40D4-BE86-DB4D305276A5}" type="datetimeFigureOut">
              <a:rPr lang="ru-RU" smtClean="0"/>
              <a:pPr/>
              <a:t>01.07.2025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D413C49-2C60-4ECC-95A5-41876BD1719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BFB8AD0-6E99-40D4-BE86-DB4D305276A5}" type="datetimeFigureOut">
              <a:rPr lang="ru-RU" smtClean="0"/>
              <a:pPr/>
              <a:t>01.07.2025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D413C49-2C60-4ECC-95A5-41876BD1719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4BFB8AD0-6E99-40D4-BE86-DB4D305276A5}" type="datetimeFigureOut">
              <a:rPr lang="ru-RU" smtClean="0"/>
              <a:pPr/>
              <a:t>01.07.2025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D413C49-2C60-4ECC-95A5-41876BD1719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4BFB8AD0-6E99-40D4-BE86-DB4D305276A5}" type="datetimeFigureOut">
              <a:rPr lang="ru-RU" smtClean="0"/>
              <a:pPr/>
              <a:t>01.07.2025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D413C49-2C60-4ECC-95A5-41876BD1719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BFB8AD0-6E99-40D4-BE86-DB4D305276A5}" type="datetimeFigureOut">
              <a:rPr lang="ru-RU" smtClean="0"/>
              <a:pPr/>
              <a:t>01.07.2025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D413C49-2C60-4ECC-95A5-41876BD1719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BFB8AD0-6E99-40D4-BE86-DB4D305276A5}" type="datetimeFigureOut">
              <a:rPr lang="ru-RU" smtClean="0"/>
              <a:pPr/>
              <a:t>01.07.2025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D413C49-2C60-4ECC-95A5-41876BD1719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BFB8AD0-6E99-40D4-BE86-DB4D305276A5}" type="datetimeFigureOut">
              <a:rPr lang="ru-RU" smtClean="0"/>
              <a:pPr/>
              <a:t>01.07.2025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D413C49-2C60-4ECC-95A5-41876BD1719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4BFB8AD0-6E99-40D4-BE86-DB4D305276A5}" type="datetimeFigureOut">
              <a:rPr lang="ru-RU" smtClean="0"/>
              <a:pPr/>
              <a:t>01.07.2025</a:t>
            </a:fld>
            <a:endParaRPr lang="ru-RU"/>
          </a:p>
        </p:txBody>
      </p:sp>
      <p:sp>
        <p:nvSpPr>
          <p:cNvPr id="5" name="Нижний колонтитул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D413C49-2C60-4ECC-95A5-41876BD1719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3568" y="339502"/>
            <a:ext cx="7452828" cy="2554545"/>
          </a:xfrm>
          <a:prstGeom prst="rect">
            <a:avLst/>
          </a:prstGeom>
          <a:noFill/>
        </p:spPr>
        <p:txBody>
          <a:bodyPr wrap="square" rtlCol="0">
            <a:spAutoFit/>
          </a:bodyPr>
          <a:lstStyle/>
          <a:p>
            <a:pPr algn="ctr"/>
            <a:r>
              <a:rPr lang="en-US" sz="4000" b="1" dirty="0">
                <a:solidFill>
                  <a:srgbClr val="2B65C3"/>
                </a:solidFill>
              </a:rPr>
              <a:t>Comparison of TAUW/FAO and EHPMI Approaches to Cleanup Based on Experience of Settlement #1</a:t>
            </a:r>
            <a:endParaRPr lang="ru-RU" sz="4000" b="1" dirty="0">
              <a:solidFill>
                <a:srgbClr val="2B65C3"/>
              </a:solidFill>
            </a:endParaRPr>
          </a:p>
        </p:txBody>
      </p:sp>
      <p:sp>
        <p:nvSpPr>
          <p:cNvPr id="5" name="TextBox 4"/>
          <p:cNvSpPr txBox="1"/>
          <p:nvPr/>
        </p:nvSpPr>
        <p:spPr>
          <a:xfrm>
            <a:off x="899592" y="3197873"/>
            <a:ext cx="7200800" cy="784830"/>
          </a:xfrm>
          <a:prstGeom prst="rect">
            <a:avLst/>
          </a:prstGeom>
          <a:noFill/>
        </p:spPr>
        <p:txBody>
          <a:bodyPr wrap="square" rtlCol="0">
            <a:spAutoFit/>
          </a:bodyPr>
          <a:lstStyle/>
          <a:p>
            <a:pPr algn="ctr"/>
            <a:r>
              <a:rPr lang="en-US" sz="2500" b="1" dirty="0">
                <a:solidFill>
                  <a:srgbClr val="2B65C3"/>
                </a:solidFill>
              </a:rPr>
              <a:t>Petr Sharov</a:t>
            </a:r>
          </a:p>
          <a:p>
            <a:pPr algn="ctr"/>
            <a:r>
              <a:rPr lang="en-US" sz="2000" dirty="0">
                <a:solidFill>
                  <a:srgbClr val="2B65C3"/>
                </a:solidFill>
              </a:rPr>
              <a:t>Environmental Health &amp; Pollution Management Institute</a:t>
            </a:r>
            <a:endParaRPr lang="ru-RU" sz="2000" dirty="0">
              <a:solidFill>
                <a:srgbClr val="2B65C3"/>
              </a:solidFill>
            </a:endParaRPr>
          </a:p>
        </p:txBody>
      </p:sp>
      <p:sp>
        <p:nvSpPr>
          <p:cNvPr id="6" name="TextBox 5"/>
          <p:cNvSpPr txBox="1"/>
          <p:nvPr/>
        </p:nvSpPr>
        <p:spPr>
          <a:xfrm>
            <a:off x="2483768" y="4227934"/>
            <a:ext cx="4320480" cy="707886"/>
          </a:xfrm>
          <a:prstGeom prst="rect">
            <a:avLst/>
          </a:prstGeom>
          <a:noFill/>
        </p:spPr>
        <p:txBody>
          <a:bodyPr wrap="square" rtlCol="0">
            <a:spAutoFit/>
          </a:bodyPr>
          <a:lstStyle/>
          <a:p>
            <a:pPr algn="ctr"/>
            <a:r>
              <a:rPr lang="en-US" sz="2000" dirty="0">
                <a:solidFill>
                  <a:srgbClr val="2B65C3"/>
                </a:solidFill>
              </a:rPr>
              <a:t>Dushanbe </a:t>
            </a:r>
            <a:endParaRPr lang="ru-RU" sz="2000" dirty="0">
              <a:solidFill>
                <a:srgbClr val="2B65C3"/>
              </a:solidFill>
            </a:endParaRPr>
          </a:p>
          <a:p>
            <a:pPr algn="ctr"/>
            <a:r>
              <a:rPr lang="en-US" sz="2000" dirty="0">
                <a:solidFill>
                  <a:srgbClr val="2B65C3"/>
                </a:solidFill>
              </a:rPr>
              <a:t>1</a:t>
            </a:r>
            <a:r>
              <a:rPr lang="ru-RU" sz="2000" dirty="0">
                <a:solidFill>
                  <a:srgbClr val="2B65C3"/>
                </a:solidFill>
              </a:rPr>
              <a:t>4</a:t>
            </a:r>
            <a:r>
              <a:rPr lang="en-US" sz="2000" dirty="0">
                <a:solidFill>
                  <a:srgbClr val="2B65C3"/>
                </a:solidFill>
              </a:rPr>
              <a:t> of May 2</a:t>
            </a:r>
            <a:r>
              <a:rPr lang="ru-RU" sz="2000" dirty="0">
                <a:solidFill>
                  <a:srgbClr val="2B65C3"/>
                </a:solidFill>
              </a:rPr>
              <a:t>02</a:t>
            </a:r>
            <a:r>
              <a:rPr lang="en-US" sz="2000" dirty="0">
                <a:solidFill>
                  <a:srgbClr val="2B65C3"/>
                </a:solidFill>
              </a:rPr>
              <a:t>5</a:t>
            </a:r>
            <a:endParaRPr lang="ru-RU" sz="2000" dirty="0">
              <a:solidFill>
                <a:srgbClr val="2B65C3"/>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3DCF9D2-AB0B-4F21-A255-9B013CC6AE5F}"/>
              </a:ext>
            </a:extLst>
          </p:cNvPr>
          <p:cNvSpPr txBox="1">
            <a:spLocks/>
          </p:cNvSpPr>
          <p:nvPr/>
        </p:nvSpPr>
        <p:spPr bwMode="auto">
          <a:xfrm>
            <a:off x="-1" y="195486"/>
            <a:ext cx="9143999"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rgbClr val="000000"/>
                </a:solidFill>
                <a:latin typeface="Helvetica Light" pitchFamily="-84" charset="0"/>
                <a:ea typeface="ＭＳ Ｐゴシック" panose="020B0600070205080204" pitchFamily="34" charset="-128"/>
                <a:sym typeface="Helvetica Light" pitchFamily="-84" charset="0"/>
              </a:defRPr>
            </a:lvl1pPr>
            <a:lvl2pPr marL="742950" indent="-285750">
              <a:defRPr sz="3600">
                <a:solidFill>
                  <a:srgbClr val="000000"/>
                </a:solidFill>
                <a:latin typeface="Helvetica Light" pitchFamily="-84" charset="0"/>
                <a:ea typeface="ＭＳ Ｐゴシック" panose="020B0600070205080204" pitchFamily="34" charset="-128"/>
                <a:sym typeface="Helvetica Light" pitchFamily="-84" charset="0"/>
              </a:defRPr>
            </a:lvl2pPr>
            <a:lvl3pPr marL="1143000" indent="-228600">
              <a:defRPr sz="3600">
                <a:solidFill>
                  <a:srgbClr val="000000"/>
                </a:solidFill>
                <a:latin typeface="Helvetica Light" pitchFamily="-84" charset="0"/>
                <a:ea typeface="ＭＳ Ｐゴシック" panose="020B0600070205080204" pitchFamily="34" charset="-128"/>
                <a:sym typeface="Helvetica Light" pitchFamily="-84" charset="0"/>
              </a:defRPr>
            </a:lvl3pPr>
            <a:lvl4pPr marL="1600200" indent="-228600">
              <a:defRPr sz="3600">
                <a:solidFill>
                  <a:srgbClr val="000000"/>
                </a:solidFill>
                <a:latin typeface="Helvetica Light" pitchFamily="-84" charset="0"/>
                <a:ea typeface="ＭＳ Ｐゴシック" panose="020B0600070205080204" pitchFamily="34" charset="-128"/>
                <a:sym typeface="Helvetica Light" pitchFamily="-84" charset="0"/>
              </a:defRPr>
            </a:lvl4pPr>
            <a:lvl5pPr marL="2057400" indent="-228600">
              <a:defRPr sz="3600">
                <a:solidFill>
                  <a:srgbClr val="000000"/>
                </a:solidFill>
                <a:latin typeface="Helvetica Light" pitchFamily="-84" charset="0"/>
                <a:ea typeface="ＭＳ Ｐゴシック" panose="020B0600070205080204" pitchFamily="34" charset="-128"/>
                <a:sym typeface="Helvetica Light" pitchFamily="-84" charset="0"/>
              </a:defRPr>
            </a:lvl5pPr>
            <a:lvl6pPr marL="25146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6pPr>
            <a:lvl7pPr marL="29718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7pPr>
            <a:lvl8pPr marL="34290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8pPr>
            <a:lvl9pPr marL="38862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9pPr>
          </a:lstStyle>
          <a:p>
            <a:pPr algn="ctr"/>
            <a:r>
              <a:rPr lang="en-US" altLang="en-US" sz="3000" b="1" dirty="0">
                <a:solidFill>
                  <a:srgbClr val="2B65C3"/>
                </a:solidFill>
                <a:latin typeface="+mn-lt"/>
              </a:rPr>
              <a:t>Criticism and Positive Sides</a:t>
            </a:r>
          </a:p>
        </p:txBody>
      </p:sp>
      <p:graphicFrame>
        <p:nvGraphicFramePr>
          <p:cNvPr id="4" name="Table 4">
            <a:extLst>
              <a:ext uri="{FF2B5EF4-FFF2-40B4-BE49-F238E27FC236}">
                <a16:creationId xmlns:a16="http://schemas.microsoft.com/office/drawing/2014/main" id="{E4542C1D-91DD-445F-8B12-665E979E4920}"/>
              </a:ext>
            </a:extLst>
          </p:cNvPr>
          <p:cNvGraphicFramePr>
            <a:graphicFrameLocks noGrp="1"/>
          </p:cNvGraphicFramePr>
          <p:nvPr>
            <p:extLst>
              <p:ext uri="{D42A27DB-BD31-4B8C-83A1-F6EECF244321}">
                <p14:modId xmlns:p14="http://schemas.microsoft.com/office/powerpoint/2010/main" val="1255774535"/>
              </p:ext>
            </p:extLst>
          </p:nvPr>
        </p:nvGraphicFramePr>
        <p:xfrm>
          <a:off x="0" y="1032004"/>
          <a:ext cx="9143999" cy="4355336"/>
        </p:xfrm>
        <a:graphic>
          <a:graphicData uri="http://schemas.openxmlformats.org/drawingml/2006/table">
            <a:tbl>
              <a:tblPr firstRow="1" bandRow="1">
                <a:tableStyleId>{5C22544A-7EE6-4342-B048-85BDC9FD1C3A}</a:tableStyleId>
              </a:tblPr>
              <a:tblGrid>
                <a:gridCol w="1012041">
                  <a:extLst>
                    <a:ext uri="{9D8B030D-6E8A-4147-A177-3AD203B41FA5}">
                      <a16:colId xmlns:a16="http://schemas.microsoft.com/office/drawing/2014/main" val="356977381"/>
                    </a:ext>
                  </a:extLst>
                </a:gridCol>
                <a:gridCol w="2767871">
                  <a:extLst>
                    <a:ext uri="{9D8B030D-6E8A-4147-A177-3AD203B41FA5}">
                      <a16:colId xmlns:a16="http://schemas.microsoft.com/office/drawing/2014/main" val="3760926790"/>
                    </a:ext>
                  </a:extLst>
                </a:gridCol>
                <a:gridCol w="2297131">
                  <a:extLst>
                    <a:ext uri="{9D8B030D-6E8A-4147-A177-3AD203B41FA5}">
                      <a16:colId xmlns:a16="http://schemas.microsoft.com/office/drawing/2014/main" val="4027724590"/>
                    </a:ext>
                  </a:extLst>
                </a:gridCol>
                <a:gridCol w="3066956">
                  <a:extLst>
                    <a:ext uri="{9D8B030D-6E8A-4147-A177-3AD203B41FA5}">
                      <a16:colId xmlns:a16="http://schemas.microsoft.com/office/drawing/2014/main" val="1963170148"/>
                    </a:ext>
                  </a:extLst>
                </a:gridCol>
              </a:tblGrid>
              <a:tr h="514856">
                <a:tc>
                  <a:txBody>
                    <a:bodyPr/>
                    <a:lstStyle/>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a:txBody>
                  <a:tcPr/>
                </a:tc>
                <a:tc>
                  <a:txBody>
                    <a:bodyPr/>
                    <a:lstStyle/>
                    <a:p>
                      <a:endParaRPr lang="en-US" sz="1600" dirty="0"/>
                    </a:p>
                  </a:txBody>
                  <a:tcPr/>
                </a:tc>
                <a:extLst>
                  <a:ext uri="{0D108BD9-81ED-4DB2-BD59-A6C34878D82A}">
                    <a16:rowId xmlns:a16="http://schemas.microsoft.com/office/drawing/2014/main" val="1662364846"/>
                  </a:ext>
                </a:extLst>
              </a:tr>
              <a:tr h="370840">
                <a:tc>
                  <a:txBody>
                    <a:bodyPr/>
                    <a:lstStyle/>
                    <a:p>
                      <a:r>
                        <a:rPr lang="en-US" sz="1600" dirty="0"/>
                        <a:t>Criticism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A detailed assessment must have been conducted prior to remediation to assess any changes since the last survey, better define contaminated areas, and better assess the location and volumes of contaminated materials.</a:t>
                      </a:r>
                    </a:p>
                  </a:txBody>
                  <a:tcPr/>
                </a:tc>
                <a:tc>
                  <a:txBody>
                    <a:bodyPr/>
                    <a:lstStyle/>
                    <a:p>
                      <a:r>
                        <a:rPr lang="en-US" sz="1600" dirty="0"/>
                        <a:t>The remediation plan and costs must have been discussed with national experts, government, and stakeholders.</a:t>
                      </a:r>
                    </a:p>
                  </a:txBody>
                  <a:tcPr/>
                </a:tc>
                <a:tc>
                  <a:txBody>
                    <a:bodyPr/>
                    <a:lstStyle/>
                    <a:p>
                      <a:r>
                        <a:rPr lang="en-US" sz="1600" dirty="0"/>
                        <a:t>The remediation must have been implemented during the cold season to minimize health risks of workers from </a:t>
                      </a:r>
                      <a:r>
                        <a:rPr lang="en-US" sz="1600" dirty="0" err="1"/>
                        <a:t>vapours</a:t>
                      </a:r>
                      <a:r>
                        <a:rPr lang="en-US" sz="1600" dirty="0"/>
                        <a:t> and heat. It is </a:t>
                      </a:r>
                      <a:r>
                        <a:rPr lang="en-US" sz="1600" b="1" u="sng" dirty="0"/>
                        <a:t>unacceptable</a:t>
                      </a:r>
                      <a:r>
                        <a:rPr lang="en-US" sz="1600" dirty="0"/>
                        <a:t> to schedule such remediation when the temperatures are above +30 and there are serious health risks for workers from overheating.</a:t>
                      </a:r>
                    </a:p>
                  </a:txBody>
                  <a:tcPr/>
                </a:tc>
                <a:extLst>
                  <a:ext uri="{0D108BD9-81ED-4DB2-BD59-A6C34878D82A}">
                    <a16:rowId xmlns:a16="http://schemas.microsoft.com/office/drawing/2014/main" val="1538173560"/>
                  </a:ext>
                </a:extLst>
              </a:tr>
              <a:tr h="0">
                <a:tc>
                  <a:txBody>
                    <a:bodyPr/>
                    <a:lstStyle/>
                    <a:p>
                      <a:r>
                        <a:rPr lang="en-US" sz="1600" dirty="0"/>
                        <a:t>Positive Sides</a:t>
                      </a:r>
                    </a:p>
                  </a:txBody>
                  <a:tcPr/>
                </a:tc>
                <a:tc>
                  <a:txBody>
                    <a:bodyPr/>
                    <a:lstStyle/>
                    <a:p>
                      <a:r>
                        <a:rPr lang="en-US" sz="1600" dirty="0"/>
                        <a:t>FAO initiated remediation of a highly contaminated site that was known for many years.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FAO sent an international expert to help the remediation process and recommend necessary changes to the process.</a:t>
                      </a:r>
                    </a:p>
                    <a:p>
                      <a:endParaRPr lang="en-US" sz="1600" dirty="0"/>
                    </a:p>
                  </a:txBody>
                  <a:tcPr/>
                </a:tc>
                <a:tc>
                  <a:txBody>
                    <a:bodyPr/>
                    <a:lstStyle/>
                    <a:p>
                      <a:r>
                        <a:rPr lang="en-US" sz="1600" dirty="0"/>
                        <a:t>The site was finally cleaned up and is now safe for people.</a:t>
                      </a:r>
                    </a:p>
                  </a:txBody>
                  <a:tcPr/>
                </a:tc>
                <a:extLst>
                  <a:ext uri="{0D108BD9-81ED-4DB2-BD59-A6C34878D82A}">
                    <a16:rowId xmlns:a16="http://schemas.microsoft.com/office/drawing/2014/main" val="2095131053"/>
                  </a:ext>
                </a:extLst>
              </a:tr>
            </a:tbl>
          </a:graphicData>
        </a:graphic>
      </p:graphicFrame>
    </p:spTree>
    <p:extLst>
      <p:ext uri="{BB962C8B-B14F-4D97-AF65-F5344CB8AC3E}">
        <p14:creationId xmlns:p14="http://schemas.microsoft.com/office/powerpoint/2010/main" val="3073048463"/>
      </p:ext>
    </p:extLst>
  </p:cSld>
  <p:clrMapOvr>
    <a:masterClrMapping/>
  </p:clrMapOvr>
  <p:transition spd="slow"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3DCF9D2-AB0B-4F21-A255-9B013CC6AE5F}"/>
              </a:ext>
            </a:extLst>
          </p:cNvPr>
          <p:cNvSpPr txBox="1">
            <a:spLocks/>
          </p:cNvSpPr>
          <p:nvPr/>
        </p:nvSpPr>
        <p:spPr bwMode="auto">
          <a:xfrm>
            <a:off x="-6475" y="123478"/>
            <a:ext cx="9143999"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rgbClr val="000000"/>
                </a:solidFill>
                <a:latin typeface="Helvetica Light" pitchFamily="-84" charset="0"/>
                <a:ea typeface="ＭＳ Ｐゴシック" panose="020B0600070205080204" pitchFamily="34" charset="-128"/>
                <a:sym typeface="Helvetica Light" pitchFamily="-84" charset="0"/>
              </a:defRPr>
            </a:lvl1pPr>
            <a:lvl2pPr marL="742950" indent="-285750">
              <a:defRPr sz="3600">
                <a:solidFill>
                  <a:srgbClr val="000000"/>
                </a:solidFill>
                <a:latin typeface="Helvetica Light" pitchFamily="-84" charset="0"/>
                <a:ea typeface="ＭＳ Ｐゴシック" panose="020B0600070205080204" pitchFamily="34" charset="-128"/>
                <a:sym typeface="Helvetica Light" pitchFamily="-84" charset="0"/>
              </a:defRPr>
            </a:lvl2pPr>
            <a:lvl3pPr marL="1143000" indent="-228600">
              <a:defRPr sz="3600">
                <a:solidFill>
                  <a:srgbClr val="000000"/>
                </a:solidFill>
                <a:latin typeface="Helvetica Light" pitchFamily="-84" charset="0"/>
                <a:ea typeface="ＭＳ Ｐゴシック" panose="020B0600070205080204" pitchFamily="34" charset="-128"/>
                <a:sym typeface="Helvetica Light" pitchFamily="-84" charset="0"/>
              </a:defRPr>
            </a:lvl3pPr>
            <a:lvl4pPr marL="1600200" indent="-228600">
              <a:defRPr sz="3600">
                <a:solidFill>
                  <a:srgbClr val="000000"/>
                </a:solidFill>
                <a:latin typeface="Helvetica Light" pitchFamily="-84" charset="0"/>
                <a:ea typeface="ＭＳ Ｐゴシック" panose="020B0600070205080204" pitchFamily="34" charset="-128"/>
                <a:sym typeface="Helvetica Light" pitchFamily="-84" charset="0"/>
              </a:defRPr>
            </a:lvl4pPr>
            <a:lvl5pPr marL="2057400" indent="-228600">
              <a:defRPr sz="3600">
                <a:solidFill>
                  <a:srgbClr val="000000"/>
                </a:solidFill>
                <a:latin typeface="Helvetica Light" pitchFamily="-84" charset="0"/>
                <a:ea typeface="ＭＳ Ｐゴシック" panose="020B0600070205080204" pitchFamily="34" charset="-128"/>
                <a:sym typeface="Helvetica Light" pitchFamily="-84" charset="0"/>
              </a:defRPr>
            </a:lvl5pPr>
            <a:lvl6pPr marL="25146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6pPr>
            <a:lvl7pPr marL="29718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7pPr>
            <a:lvl8pPr marL="34290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8pPr>
            <a:lvl9pPr marL="38862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9pPr>
          </a:lstStyle>
          <a:p>
            <a:pPr algn="ctr"/>
            <a:r>
              <a:rPr lang="es-ES" altLang="en-US" sz="3000" b="1" dirty="0" err="1">
                <a:solidFill>
                  <a:srgbClr val="2B65C3"/>
                </a:solidFill>
                <a:latin typeface="+mn-lt"/>
              </a:rPr>
              <a:t>Conclusions</a:t>
            </a:r>
            <a:endParaRPr lang="en-US" altLang="en-US" sz="3000" b="1" dirty="0">
              <a:solidFill>
                <a:srgbClr val="2B65C3"/>
              </a:solidFill>
              <a:latin typeface="+mn-lt"/>
            </a:endParaRPr>
          </a:p>
        </p:txBody>
      </p:sp>
      <p:sp>
        <p:nvSpPr>
          <p:cNvPr id="5" name="TextBox 3">
            <a:extLst>
              <a:ext uri="{FF2B5EF4-FFF2-40B4-BE49-F238E27FC236}">
                <a16:creationId xmlns:a16="http://schemas.microsoft.com/office/drawing/2014/main" id="{A64107E4-92DF-4338-B5F4-161F6A485B50}"/>
              </a:ext>
            </a:extLst>
          </p:cNvPr>
          <p:cNvSpPr txBox="1">
            <a:spLocks noChangeArrowheads="1"/>
          </p:cNvSpPr>
          <p:nvPr/>
        </p:nvSpPr>
        <p:spPr bwMode="auto">
          <a:xfrm>
            <a:off x="251520" y="627534"/>
            <a:ext cx="8496944"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a:defRPr sz="3600">
                <a:solidFill>
                  <a:srgbClr val="000000"/>
                </a:solidFill>
                <a:latin typeface="Helvetica Light" pitchFamily="-84" charset="0"/>
                <a:ea typeface="ＭＳ Ｐゴシック" panose="020B0600070205080204" pitchFamily="34" charset="-128"/>
                <a:sym typeface="Helvetica Light" pitchFamily="-84" charset="0"/>
              </a:defRPr>
            </a:lvl1pPr>
            <a:lvl2pPr marL="742950" indent="-285750">
              <a:defRPr sz="3600">
                <a:solidFill>
                  <a:srgbClr val="000000"/>
                </a:solidFill>
                <a:latin typeface="Helvetica Light" pitchFamily="-84" charset="0"/>
                <a:ea typeface="ＭＳ Ｐゴシック" panose="020B0600070205080204" pitchFamily="34" charset="-128"/>
                <a:sym typeface="Helvetica Light" pitchFamily="-84" charset="0"/>
              </a:defRPr>
            </a:lvl2pPr>
            <a:lvl3pPr marL="1143000" indent="-228600">
              <a:defRPr sz="3600">
                <a:solidFill>
                  <a:srgbClr val="000000"/>
                </a:solidFill>
                <a:latin typeface="Helvetica Light" pitchFamily="-84" charset="0"/>
                <a:ea typeface="ＭＳ Ｐゴシック" panose="020B0600070205080204" pitchFamily="34" charset="-128"/>
                <a:sym typeface="Helvetica Light" pitchFamily="-84" charset="0"/>
              </a:defRPr>
            </a:lvl3pPr>
            <a:lvl4pPr marL="1600200" indent="-228600">
              <a:defRPr sz="3600">
                <a:solidFill>
                  <a:srgbClr val="000000"/>
                </a:solidFill>
                <a:latin typeface="Helvetica Light" pitchFamily="-84" charset="0"/>
                <a:ea typeface="ＭＳ Ｐゴシック" panose="020B0600070205080204" pitchFamily="34" charset="-128"/>
                <a:sym typeface="Helvetica Light" pitchFamily="-84" charset="0"/>
              </a:defRPr>
            </a:lvl4pPr>
            <a:lvl5pPr marL="2057400" indent="-228600">
              <a:defRPr sz="3600">
                <a:solidFill>
                  <a:srgbClr val="000000"/>
                </a:solidFill>
                <a:latin typeface="Helvetica Light" pitchFamily="-84" charset="0"/>
                <a:ea typeface="ＭＳ Ｐゴシック" panose="020B0600070205080204" pitchFamily="34" charset="-128"/>
                <a:sym typeface="Helvetica Light" pitchFamily="-84" charset="0"/>
              </a:defRPr>
            </a:lvl5pPr>
            <a:lvl6pPr marL="25146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6pPr>
            <a:lvl7pPr marL="29718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7pPr>
            <a:lvl8pPr marL="34290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8pPr>
            <a:lvl9pPr marL="38862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9pPr>
          </a:lstStyle>
          <a:p>
            <a:pPr marL="457200" indent="-457200">
              <a:spcBef>
                <a:spcPts val="600"/>
              </a:spcBef>
              <a:spcAft>
                <a:spcPts val="600"/>
              </a:spcAft>
              <a:buAutoNum type="arabicPeriod"/>
            </a:pPr>
            <a:r>
              <a:rPr lang="en-US" altLang="en-US" sz="2000" dirty="0">
                <a:solidFill>
                  <a:srgbClr val="2B65C3"/>
                </a:solidFill>
                <a:latin typeface="+mn-lt"/>
                <a:cs typeface="Arial" panose="020B0604020202020204" pitchFamily="34" charset="0"/>
              </a:rPr>
              <a:t>Vast experience does not guarantee that there will be no mistakes or miscalculations in assessments of contamination. It is true for TAUW, EHPMI or any other expert organization.</a:t>
            </a:r>
          </a:p>
          <a:p>
            <a:pPr marL="457200" indent="-457200">
              <a:spcBef>
                <a:spcPts val="600"/>
              </a:spcBef>
              <a:spcAft>
                <a:spcPts val="600"/>
              </a:spcAft>
              <a:buAutoNum type="arabicPeriod"/>
            </a:pPr>
            <a:r>
              <a:rPr lang="en-US" altLang="en-US" sz="2000" dirty="0">
                <a:solidFill>
                  <a:srgbClr val="2B65C3"/>
                </a:solidFill>
                <a:latin typeface="+mn-lt"/>
                <a:cs typeface="Arial" panose="020B0604020202020204" pitchFamily="34" charset="0"/>
              </a:rPr>
              <a:t>There should be more collaboration between organizations working on POPs in the region and particularly between international and national experts and stakeholders. International experts should help with expertise and building capacity in the country.  </a:t>
            </a:r>
          </a:p>
          <a:p>
            <a:pPr marL="457200" indent="-457200">
              <a:spcBef>
                <a:spcPts val="600"/>
              </a:spcBef>
              <a:spcAft>
                <a:spcPts val="600"/>
              </a:spcAft>
              <a:buAutoNum type="arabicPeriod"/>
            </a:pPr>
            <a:r>
              <a:rPr lang="en-US" altLang="en-US" sz="2000" dirty="0">
                <a:solidFill>
                  <a:srgbClr val="2B65C3"/>
                </a:solidFill>
                <a:latin typeface="+mn-lt"/>
                <a:cs typeface="Arial" panose="020B0604020202020204" pitchFamily="34" charset="0"/>
              </a:rPr>
              <a:t>The cleanup in Settlement #1 was a success. However, it could have been done much sooner and at least 2 times cheaper using different approaches to assessment and remediation.</a:t>
            </a:r>
            <a:endParaRPr lang="en-US" altLang="en-US" sz="1400" dirty="0">
              <a:solidFill>
                <a:srgbClr val="2B65C3"/>
              </a:solidFill>
              <a:latin typeface="+mn-lt"/>
              <a:cs typeface="Arial" panose="020B0604020202020204" pitchFamily="34" charset="0"/>
            </a:endParaRPr>
          </a:p>
        </p:txBody>
      </p:sp>
    </p:spTree>
    <p:extLst>
      <p:ext uri="{BB962C8B-B14F-4D97-AF65-F5344CB8AC3E}">
        <p14:creationId xmlns:p14="http://schemas.microsoft.com/office/powerpoint/2010/main" val="1551270569"/>
      </p:ext>
    </p:extLst>
  </p:cSld>
  <p:clrMapOvr>
    <a:masterClrMapping/>
  </p:clrMapOvr>
  <p:transition spd="slow"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B17210-C59C-464A-81CC-09658D1CC3C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47664" y="4626"/>
            <a:ext cx="5544616" cy="4473496"/>
          </a:xfrm>
          <a:prstGeom prst="rect">
            <a:avLst/>
          </a:prstGeom>
        </p:spPr>
      </p:pic>
      <p:sp>
        <p:nvSpPr>
          <p:cNvPr id="7" name="TextBox 6">
            <a:extLst>
              <a:ext uri="{FF2B5EF4-FFF2-40B4-BE49-F238E27FC236}">
                <a16:creationId xmlns:a16="http://schemas.microsoft.com/office/drawing/2014/main" id="{92D335AE-49F8-42FD-9531-8F9FA2FCA4D1}"/>
              </a:ext>
            </a:extLst>
          </p:cNvPr>
          <p:cNvSpPr txBox="1"/>
          <p:nvPr/>
        </p:nvSpPr>
        <p:spPr>
          <a:xfrm>
            <a:off x="3419872" y="3579862"/>
            <a:ext cx="2085827" cy="584775"/>
          </a:xfrm>
          <a:prstGeom prst="rect">
            <a:avLst/>
          </a:prstGeom>
          <a:noFill/>
        </p:spPr>
        <p:txBody>
          <a:bodyPr wrap="none" rtlCol="0">
            <a:spAutoFit/>
          </a:bodyPr>
          <a:lstStyle/>
          <a:p>
            <a:r>
              <a:rPr lang="en-US" sz="3200" b="1" i="1" dirty="0">
                <a:solidFill>
                  <a:srgbClr val="00B0F0"/>
                </a:solidFill>
                <a:effectLst>
                  <a:outerShdw blurRad="38100" dist="38100" dir="2700000" algn="tl">
                    <a:srgbClr val="000000">
                      <a:alpha val="43137"/>
                    </a:srgbClr>
                  </a:outerShdw>
                </a:effectLst>
              </a:rPr>
              <a:t>Thank you!</a:t>
            </a:r>
          </a:p>
        </p:txBody>
      </p:sp>
    </p:spTree>
    <p:extLst>
      <p:ext uri="{BB962C8B-B14F-4D97-AF65-F5344CB8AC3E}">
        <p14:creationId xmlns:p14="http://schemas.microsoft.com/office/powerpoint/2010/main" val="3277141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3DCF9D2-AB0B-4F21-A255-9B013CC6AE5F}"/>
              </a:ext>
            </a:extLst>
          </p:cNvPr>
          <p:cNvSpPr txBox="1">
            <a:spLocks/>
          </p:cNvSpPr>
          <p:nvPr/>
        </p:nvSpPr>
        <p:spPr bwMode="auto">
          <a:xfrm>
            <a:off x="539552" y="51470"/>
            <a:ext cx="7632848"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rgbClr val="000000"/>
                </a:solidFill>
                <a:latin typeface="Helvetica Light" pitchFamily="-84" charset="0"/>
                <a:ea typeface="ＭＳ Ｐゴシック" panose="020B0600070205080204" pitchFamily="34" charset="-128"/>
                <a:sym typeface="Helvetica Light" pitchFamily="-84" charset="0"/>
              </a:defRPr>
            </a:lvl1pPr>
            <a:lvl2pPr marL="742950" indent="-285750">
              <a:defRPr sz="3600">
                <a:solidFill>
                  <a:srgbClr val="000000"/>
                </a:solidFill>
                <a:latin typeface="Helvetica Light" pitchFamily="-84" charset="0"/>
                <a:ea typeface="ＭＳ Ｐゴシック" panose="020B0600070205080204" pitchFamily="34" charset="-128"/>
                <a:sym typeface="Helvetica Light" pitchFamily="-84" charset="0"/>
              </a:defRPr>
            </a:lvl2pPr>
            <a:lvl3pPr marL="1143000" indent="-228600">
              <a:defRPr sz="3600">
                <a:solidFill>
                  <a:srgbClr val="000000"/>
                </a:solidFill>
                <a:latin typeface="Helvetica Light" pitchFamily="-84" charset="0"/>
                <a:ea typeface="ＭＳ Ｐゴシック" panose="020B0600070205080204" pitchFamily="34" charset="-128"/>
                <a:sym typeface="Helvetica Light" pitchFamily="-84" charset="0"/>
              </a:defRPr>
            </a:lvl3pPr>
            <a:lvl4pPr marL="1600200" indent="-228600">
              <a:defRPr sz="3600">
                <a:solidFill>
                  <a:srgbClr val="000000"/>
                </a:solidFill>
                <a:latin typeface="Helvetica Light" pitchFamily="-84" charset="0"/>
                <a:ea typeface="ＭＳ Ｐゴシック" panose="020B0600070205080204" pitchFamily="34" charset="-128"/>
                <a:sym typeface="Helvetica Light" pitchFamily="-84" charset="0"/>
              </a:defRPr>
            </a:lvl4pPr>
            <a:lvl5pPr marL="2057400" indent="-228600">
              <a:defRPr sz="3600">
                <a:solidFill>
                  <a:srgbClr val="000000"/>
                </a:solidFill>
                <a:latin typeface="Helvetica Light" pitchFamily="-84" charset="0"/>
                <a:ea typeface="ＭＳ Ｐゴシック" panose="020B0600070205080204" pitchFamily="34" charset="-128"/>
                <a:sym typeface="Helvetica Light" pitchFamily="-84" charset="0"/>
              </a:defRPr>
            </a:lvl5pPr>
            <a:lvl6pPr marL="25146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6pPr>
            <a:lvl7pPr marL="29718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7pPr>
            <a:lvl8pPr marL="34290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8pPr>
            <a:lvl9pPr marL="38862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9pPr>
          </a:lstStyle>
          <a:p>
            <a:pPr algn="ctr"/>
            <a:r>
              <a:rPr lang="en-US" altLang="en-US" sz="3000" b="1" dirty="0">
                <a:solidFill>
                  <a:srgbClr val="2B65C3"/>
                </a:solidFill>
                <a:latin typeface="+mn-lt"/>
              </a:rPr>
              <a:t>Introduction </a:t>
            </a:r>
          </a:p>
        </p:txBody>
      </p:sp>
      <p:sp>
        <p:nvSpPr>
          <p:cNvPr id="5" name="TextBox 3">
            <a:extLst>
              <a:ext uri="{FF2B5EF4-FFF2-40B4-BE49-F238E27FC236}">
                <a16:creationId xmlns:a16="http://schemas.microsoft.com/office/drawing/2014/main" id="{6832434F-AAB1-4347-B318-471A80538195}"/>
              </a:ext>
            </a:extLst>
          </p:cNvPr>
          <p:cNvSpPr txBox="1">
            <a:spLocks noChangeArrowheads="1"/>
          </p:cNvSpPr>
          <p:nvPr/>
        </p:nvSpPr>
        <p:spPr bwMode="auto">
          <a:xfrm>
            <a:off x="107504" y="915566"/>
            <a:ext cx="4707606"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a:defRPr sz="3600">
                <a:solidFill>
                  <a:srgbClr val="000000"/>
                </a:solidFill>
                <a:latin typeface="Helvetica Light" pitchFamily="-84" charset="0"/>
                <a:ea typeface="ＭＳ Ｐゴシック" panose="020B0600070205080204" pitchFamily="34" charset="-128"/>
                <a:sym typeface="Helvetica Light" pitchFamily="-84" charset="0"/>
              </a:defRPr>
            </a:lvl1pPr>
            <a:lvl2pPr marL="742950" indent="-285750">
              <a:defRPr sz="3600">
                <a:solidFill>
                  <a:srgbClr val="000000"/>
                </a:solidFill>
                <a:latin typeface="Helvetica Light" pitchFamily="-84" charset="0"/>
                <a:ea typeface="ＭＳ Ｐゴシック" panose="020B0600070205080204" pitchFamily="34" charset="-128"/>
                <a:sym typeface="Helvetica Light" pitchFamily="-84" charset="0"/>
              </a:defRPr>
            </a:lvl2pPr>
            <a:lvl3pPr marL="1143000" indent="-228600">
              <a:defRPr sz="3600">
                <a:solidFill>
                  <a:srgbClr val="000000"/>
                </a:solidFill>
                <a:latin typeface="Helvetica Light" pitchFamily="-84" charset="0"/>
                <a:ea typeface="ＭＳ Ｐゴシック" panose="020B0600070205080204" pitchFamily="34" charset="-128"/>
                <a:sym typeface="Helvetica Light" pitchFamily="-84" charset="0"/>
              </a:defRPr>
            </a:lvl3pPr>
            <a:lvl4pPr marL="1600200" indent="-228600">
              <a:defRPr sz="3600">
                <a:solidFill>
                  <a:srgbClr val="000000"/>
                </a:solidFill>
                <a:latin typeface="Helvetica Light" pitchFamily="-84" charset="0"/>
                <a:ea typeface="ＭＳ Ｐゴシック" panose="020B0600070205080204" pitchFamily="34" charset="-128"/>
                <a:sym typeface="Helvetica Light" pitchFamily="-84" charset="0"/>
              </a:defRPr>
            </a:lvl4pPr>
            <a:lvl5pPr marL="2057400" indent="-228600">
              <a:defRPr sz="3600">
                <a:solidFill>
                  <a:srgbClr val="000000"/>
                </a:solidFill>
                <a:latin typeface="Helvetica Light" pitchFamily="-84" charset="0"/>
                <a:ea typeface="ＭＳ Ｐゴシック" panose="020B0600070205080204" pitchFamily="34" charset="-128"/>
                <a:sym typeface="Helvetica Light" pitchFamily="-84" charset="0"/>
              </a:defRPr>
            </a:lvl5pPr>
            <a:lvl6pPr marL="25146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6pPr>
            <a:lvl7pPr marL="29718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7pPr>
            <a:lvl8pPr marL="34290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8pPr>
            <a:lvl9pPr marL="38862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9pPr>
          </a:lstStyle>
          <a:p>
            <a:pPr marL="0" indent="0">
              <a:spcBef>
                <a:spcPts val="600"/>
              </a:spcBef>
              <a:spcAft>
                <a:spcPts val="600"/>
              </a:spcAft>
            </a:pPr>
            <a:r>
              <a:rPr lang="en-US" altLang="en-US" sz="2000" dirty="0">
                <a:solidFill>
                  <a:srgbClr val="2B65C3"/>
                </a:solidFill>
                <a:latin typeface="+mn-lt"/>
                <a:cs typeface="Arial" panose="020B0604020202020204" pitchFamily="34" charset="0"/>
              </a:rPr>
              <a:t>The purpose of the presented analysis is to start a discussion and identify best approaches to assessment and cleanup of areas contaminated with POPs. </a:t>
            </a:r>
          </a:p>
          <a:p>
            <a:pPr marL="0" indent="0">
              <a:spcBef>
                <a:spcPts val="600"/>
              </a:spcBef>
              <a:spcAft>
                <a:spcPts val="600"/>
              </a:spcAft>
            </a:pPr>
            <a:r>
              <a:rPr lang="en-US" altLang="en-US" sz="2000" dirty="0">
                <a:solidFill>
                  <a:srgbClr val="2B65C3"/>
                </a:solidFill>
                <a:latin typeface="+mn-lt"/>
                <a:cs typeface="Arial" panose="020B0604020202020204" pitchFamily="34" charset="0"/>
              </a:rPr>
              <a:t>We do not pretend to know everything and hold great respect to TAUW and other expert organizations with vast practical experience in remediation of contaminated areas. We believe that exchange of experience and honest discussion will help find best solutions for future projects.</a:t>
            </a:r>
            <a:endParaRPr lang="en-US" altLang="en-US" sz="1400" dirty="0">
              <a:solidFill>
                <a:srgbClr val="2B65C3"/>
              </a:solidFill>
              <a:latin typeface="+mn-lt"/>
              <a:cs typeface="Arial" panose="020B0604020202020204" pitchFamily="34" charset="0"/>
            </a:endParaRPr>
          </a:p>
        </p:txBody>
      </p:sp>
      <p:pic>
        <p:nvPicPr>
          <p:cNvPr id="6" name="Picture 5">
            <a:extLst>
              <a:ext uri="{FF2B5EF4-FFF2-40B4-BE49-F238E27FC236}">
                <a16:creationId xmlns:a16="http://schemas.microsoft.com/office/drawing/2014/main" id="{422E85B2-D295-4C90-9D75-84915402F1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62339" y="1059582"/>
            <a:ext cx="4181661" cy="2787774"/>
          </a:xfrm>
          <a:prstGeom prst="rect">
            <a:avLst/>
          </a:prstGeom>
        </p:spPr>
      </p:pic>
    </p:spTree>
    <p:extLst>
      <p:ext uri="{BB962C8B-B14F-4D97-AF65-F5344CB8AC3E}">
        <p14:creationId xmlns:p14="http://schemas.microsoft.com/office/powerpoint/2010/main" val="2557010862"/>
      </p:ext>
    </p:extLst>
  </p:cSld>
  <p:clrMapOvr>
    <a:masterClrMapping/>
  </p:clrMapOvr>
  <p:transition spd="slow"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3DCF9D2-AB0B-4F21-A255-9B013CC6AE5F}"/>
              </a:ext>
            </a:extLst>
          </p:cNvPr>
          <p:cNvSpPr txBox="1">
            <a:spLocks/>
          </p:cNvSpPr>
          <p:nvPr/>
        </p:nvSpPr>
        <p:spPr bwMode="auto">
          <a:xfrm>
            <a:off x="539552" y="51470"/>
            <a:ext cx="7632848"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rgbClr val="000000"/>
                </a:solidFill>
                <a:latin typeface="Helvetica Light" pitchFamily="-84" charset="0"/>
                <a:ea typeface="ＭＳ Ｐゴシック" panose="020B0600070205080204" pitchFamily="34" charset="-128"/>
                <a:sym typeface="Helvetica Light" pitchFamily="-84" charset="0"/>
              </a:defRPr>
            </a:lvl1pPr>
            <a:lvl2pPr marL="742950" indent="-285750">
              <a:defRPr sz="3600">
                <a:solidFill>
                  <a:srgbClr val="000000"/>
                </a:solidFill>
                <a:latin typeface="Helvetica Light" pitchFamily="-84" charset="0"/>
                <a:ea typeface="ＭＳ Ｐゴシック" panose="020B0600070205080204" pitchFamily="34" charset="-128"/>
                <a:sym typeface="Helvetica Light" pitchFamily="-84" charset="0"/>
              </a:defRPr>
            </a:lvl2pPr>
            <a:lvl3pPr marL="1143000" indent="-228600">
              <a:defRPr sz="3600">
                <a:solidFill>
                  <a:srgbClr val="000000"/>
                </a:solidFill>
                <a:latin typeface="Helvetica Light" pitchFamily="-84" charset="0"/>
                <a:ea typeface="ＭＳ Ｐゴシック" panose="020B0600070205080204" pitchFamily="34" charset="-128"/>
                <a:sym typeface="Helvetica Light" pitchFamily="-84" charset="0"/>
              </a:defRPr>
            </a:lvl3pPr>
            <a:lvl4pPr marL="1600200" indent="-228600">
              <a:defRPr sz="3600">
                <a:solidFill>
                  <a:srgbClr val="000000"/>
                </a:solidFill>
                <a:latin typeface="Helvetica Light" pitchFamily="-84" charset="0"/>
                <a:ea typeface="ＭＳ Ｐゴシック" panose="020B0600070205080204" pitchFamily="34" charset="-128"/>
                <a:sym typeface="Helvetica Light" pitchFamily="-84" charset="0"/>
              </a:defRPr>
            </a:lvl4pPr>
            <a:lvl5pPr marL="2057400" indent="-228600">
              <a:defRPr sz="3600">
                <a:solidFill>
                  <a:srgbClr val="000000"/>
                </a:solidFill>
                <a:latin typeface="Helvetica Light" pitchFamily="-84" charset="0"/>
                <a:ea typeface="ＭＳ Ｐゴシック" panose="020B0600070205080204" pitchFamily="34" charset="-128"/>
                <a:sym typeface="Helvetica Light" pitchFamily="-84" charset="0"/>
              </a:defRPr>
            </a:lvl5pPr>
            <a:lvl6pPr marL="25146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6pPr>
            <a:lvl7pPr marL="29718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7pPr>
            <a:lvl8pPr marL="34290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8pPr>
            <a:lvl9pPr marL="38862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9pPr>
          </a:lstStyle>
          <a:p>
            <a:pPr algn="ctr"/>
            <a:r>
              <a:rPr lang="en-US" altLang="en-US" sz="3000" b="1" dirty="0">
                <a:solidFill>
                  <a:srgbClr val="2B65C3"/>
                </a:solidFill>
                <a:latin typeface="+mn-lt"/>
              </a:rPr>
              <a:t>Differences in Assessment Approach</a:t>
            </a:r>
          </a:p>
        </p:txBody>
      </p:sp>
      <p:graphicFrame>
        <p:nvGraphicFramePr>
          <p:cNvPr id="4" name="Table 4">
            <a:extLst>
              <a:ext uri="{FF2B5EF4-FFF2-40B4-BE49-F238E27FC236}">
                <a16:creationId xmlns:a16="http://schemas.microsoft.com/office/drawing/2014/main" id="{E4542C1D-91DD-445F-8B12-665E979E4920}"/>
              </a:ext>
            </a:extLst>
          </p:cNvPr>
          <p:cNvGraphicFramePr>
            <a:graphicFrameLocks noGrp="1"/>
          </p:cNvGraphicFramePr>
          <p:nvPr>
            <p:extLst>
              <p:ext uri="{D42A27DB-BD31-4B8C-83A1-F6EECF244321}">
                <p14:modId xmlns:p14="http://schemas.microsoft.com/office/powerpoint/2010/main" val="2256961286"/>
              </p:ext>
            </p:extLst>
          </p:nvPr>
        </p:nvGraphicFramePr>
        <p:xfrm>
          <a:off x="6148" y="627534"/>
          <a:ext cx="9108503" cy="4790440"/>
        </p:xfrm>
        <a:graphic>
          <a:graphicData uri="http://schemas.openxmlformats.org/drawingml/2006/table">
            <a:tbl>
              <a:tblPr firstRow="1" bandRow="1">
                <a:tableStyleId>{5C22544A-7EE6-4342-B048-85BDC9FD1C3A}</a:tableStyleId>
              </a:tblPr>
              <a:tblGrid>
                <a:gridCol w="1008112">
                  <a:extLst>
                    <a:ext uri="{9D8B030D-6E8A-4147-A177-3AD203B41FA5}">
                      <a16:colId xmlns:a16="http://schemas.microsoft.com/office/drawing/2014/main" val="356977381"/>
                    </a:ext>
                  </a:extLst>
                </a:gridCol>
                <a:gridCol w="3269708">
                  <a:extLst>
                    <a:ext uri="{9D8B030D-6E8A-4147-A177-3AD203B41FA5}">
                      <a16:colId xmlns:a16="http://schemas.microsoft.com/office/drawing/2014/main" val="3760926790"/>
                    </a:ext>
                  </a:extLst>
                </a:gridCol>
                <a:gridCol w="2814340">
                  <a:extLst>
                    <a:ext uri="{9D8B030D-6E8A-4147-A177-3AD203B41FA5}">
                      <a16:colId xmlns:a16="http://schemas.microsoft.com/office/drawing/2014/main" val="4027724590"/>
                    </a:ext>
                  </a:extLst>
                </a:gridCol>
                <a:gridCol w="2016343">
                  <a:extLst>
                    <a:ext uri="{9D8B030D-6E8A-4147-A177-3AD203B41FA5}">
                      <a16:colId xmlns:a16="http://schemas.microsoft.com/office/drawing/2014/main" val="1963170148"/>
                    </a:ext>
                  </a:extLst>
                </a:gridCol>
              </a:tblGrid>
              <a:tr h="370840">
                <a:tc>
                  <a:txBody>
                    <a:bodyPr/>
                    <a:lstStyle/>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TAUW/FAO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EHPMI</a:t>
                      </a:r>
                    </a:p>
                  </a:txBody>
                  <a:tcPr/>
                </a:tc>
                <a:tc>
                  <a:txBody>
                    <a:bodyPr/>
                    <a:lstStyle/>
                    <a:p>
                      <a:r>
                        <a:rPr lang="en-US" sz="1600" dirty="0"/>
                        <a:t>Comments/</a:t>
                      </a:r>
                    </a:p>
                    <a:p>
                      <a:r>
                        <a:rPr lang="en-US" sz="1600" dirty="0"/>
                        <a:t>Recommendations</a:t>
                      </a:r>
                    </a:p>
                  </a:txBody>
                  <a:tcPr/>
                </a:tc>
                <a:extLst>
                  <a:ext uri="{0D108BD9-81ED-4DB2-BD59-A6C34878D82A}">
                    <a16:rowId xmlns:a16="http://schemas.microsoft.com/office/drawing/2014/main" val="1662364846"/>
                  </a:ext>
                </a:extLst>
              </a:tr>
              <a:tr h="370840">
                <a:tc>
                  <a:txBody>
                    <a:bodyPr/>
                    <a:lstStyle/>
                    <a:p>
                      <a:r>
                        <a:rPr lang="en-US" sz="1600" dirty="0"/>
                        <a:t>Samples type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Composite samples – allow confirming presence of contamination, but do not show how it is distributed. Especially in cases of uneven contamination.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Target (individual, discrete) samples – allow defining zones with different contamination levels.</a:t>
                      </a:r>
                    </a:p>
                    <a:p>
                      <a:endParaRPr lang="en-US" sz="1600" dirty="0"/>
                    </a:p>
                  </a:txBody>
                  <a:tcPr/>
                </a:tc>
                <a:tc>
                  <a:txBody>
                    <a:bodyPr/>
                    <a:lstStyle/>
                    <a:p>
                      <a:r>
                        <a:rPr lang="en-US" sz="1600" dirty="0"/>
                        <a:t>Prefer more target samples in Detailed Site Assessment.</a:t>
                      </a:r>
                    </a:p>
                  </a:txBody>
                  <a:tcPr/>
                </a:tc>
                <a:extLst>
                  <a:ext uri="{0D108BD9-81ED-4DB2-BD59-A6C34878D82A}">
                    <a16:rowId xmlns:a16="http://schemas.microsoft.com/office/drawing/2014/main" val="1538173560"/>
                  </a:ext>
                </a:extLst>
              </a:tr>
              <a:tr h="370840">
                <a:tc>
                  <a:txBody>
                    <a:bodyPr/>
                    <a:lstStyle/>
                    <a:p>
                      <a:r>
                        <a:rPr lang="en-US" sz="1600" dirty="0"/>
                        <a:t>Sampling at different  depths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Use of augers. Good tools and very handy in small areas. Requires time to sample. Could be difficulties if there are lots of stones in soil. In Settlement #1 the locations and sizes of two burials (in zone 4 and near the fence in zone 3) were not identified.</a:t>
                      </a:r>
                    </a:p>
                  </a:txBody>
                  <a:tcPr/>
                </a:tc>
                <a:tc>
                  <a:txBody>
                    <a:bodyPr/>
                    <a:lstStyle/>
                    <a:p>
                      <a:r>
                        <a:rPr lang="en-US" sz="1600" dirty="0"/>
                        <a:t>Use excavator to make trenches. There is a risk of mixing contamination with soil. Much less time needed for sampling at different depths in big areas. In Settlement #1 the assessment using an excavator in April 2025 allowed precise identification of all buried pesticides.</a:t>
                      </a:r>
                    </a:p>
                  </a:txBody>
                  <a:tcPr/>
                </a:tc>
                <a:tc>
                  <a:txBody>
                    <a:bodyPr/>
                    <a:lstStyle/>
                    <a:p>
                      <a:r>
                        <a:rPr lang="en-US" sz="1600" dirty="0"/>
                        <a:t>For smaller areas augers are better, for bigger areas trench excavators are preferred. </a:t>
                      </a:r>
                    </a:p>
                  </a:txBody>
                  <a:tcPr/>
                </a:tc>
                <a:extLst>
                  <a:ext uri="{0D108BD9-81ED-4DB2-BD59-A6C34878D82A}">
                    <a16:rowId xmlns:a16="http://schemas.microsoft.com/office/drawing/2014/main" val="3598414549"/>
                  </a:ext>
                </a:extLst>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2095131053"/>
                  </a:ext>
                </a:extLst>
              </a:tr>
            </a:tbl>
          </a:graphicData>
        </a:graphic>
      </p:graphicFrame>
    </p:spTree>
    <p:extLst>
      <p:ext uri="{BB962C8B-B14F-4D97-AF65-F5344CB8AC3E}">
        <p14:creationId xmlns:p14="http://schemas.microsoft.com/office/powerpoint/2010/main" val="976471537"/>
      </p:ext>
    </p:extLst>
  </p:cSld>
  <p:clrMapOvr>
    <a:masterClrMapping/>
  </p:clrMapOvr>
  <p:transition spd="slow"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3DCF9D2-AB0B-4F21-A255-9B013CC6AE5F}"/>
              </a:ext>
            </a:extLst>
          </p:cNvPr>
          <p:cNvSpPr txBox="1">
            <a:spLocks/>
          </p:cNvSpPr>
          <p:nvPr/>
        </p:nvSpPr>
        <p:spPr bwMode="auto">
          <a:xfrm>
            <a:off x="611560" y="254496"/>
            <a:ext cx="7632848"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rgbClr val="000000"/>
                </a:solidFill>
                <a:latin typeface="Helvetica Light" pitchFamily="-84" charset="0"/>
                <a:ea typeface="ＭＳ Ｐゴシック" panose="020B0600070205080204" pitchFamily="34" charset="-128"/>
                <a:sym typeface="Helvetica Light" pitchFamily="-84" charset="0"/>
              </a:defRPr>
            </a:lvl1pPr>
            <a:lvl2pPr marL="742950" indent="-285750">
              <a:defRPr sz="3600">
                <a:solidFill>
                  <a:srgbClr val="000000"/>
                </a:solidFill>
                <a:latin typeface="Helvetica Light" pitchFamily="-84" charset="0"/>
                <a:ea typeface="ＭＳ Ｐゴシック" panose="020B0600070205080204" pitchFamily="34" charset="-128"/>
                <a:sym typeface="Helvetica Light" pitchFamily="-84" charset="0"/>
              </a:defRPr>
            </a:lvl2pPr>
            <a:lvl3pPr marL="1143000" indent="-228600">
              <a:defRPr sz="3600">
                <a:solidFill>
                  <a:srgbClr val="000000"/>
                </a:solidFill>
                <a:latin typeface="Helvetica Light" pitchFamily="-84" charset="0"/>
                <a:ea typeface="ＭＳ Ｐゴシック" panose="020B0600070205080204" pitchFamily="34" charset="-128"/>
                <a:sym typeface="Helvetica Light" pitchFamily="-84" charset="0"/>
              </a:defRPr>
            </a:lvl3pPr>
            <a:lvl4pPr marL="1600200" indent="-228600">
              <a:defRPr sz="3600">
                <a:solidFill>
                  <a:srgbClr val="000000"/>
                </a:solidFill>
                <a:latin typeface="Helvetica Light" pitchFamily="-84" charset="0"/>
                <a:ea typeface="ＭＳ Ｐゴシック" panose="020B0600070205080204" pitchFamily="34" charset="-128"/>
                <a:sym typeface="Helvetica Light" pitchFamily="-84" charset="0"/>
              </a:defRPr>
            </a:lvl4pPr>
            <a:lvl5pPr marL="2057400" indent="-228600">
              <a:defRPr sz="3600">
                <a:solidFill>
                  <a:srgbClr val="000000"/>
                </a:solidFill>
                <a:latin typeface="Helvetica Light" pitchFamily="-84" charset="0"/>
                <a:ea typeface="ＭＳ Ｐゴシック" panose="020B0600070205080204" pitchFamily="34" charset="-128"/>
                <a:sym typeface="Helvetica Light" pitchFamily="-84" charset="0"/>
              </a:defRPr>
            </a:lvl5pPr>
            <a:lvl6pPr marL="25146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6pPr>
            <a:lvl7pPr marL="29718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7pPr>
            <a:lvl8pPr marL="34290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8pPr>
            <a:lvl9pPr marL="38862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9pPr>
          </a:lstStyle>
          <a:p>
            <a:pPr algn="ctr"/>
            <a:r>
              <a:rPr lang="en-US" altLang="en-US" sz="3000" b="1" dirty="0">
                <a:solidFill>
                  <a:srgbClr val="2B65C3"/>
                </a:solidFill>
                <a:latin typeface="+mn-lt"/>
              </a:rPr>
              <a:t>Differences in Assessment Approach</a:t>
            </a:r>
          </a:p>
        </p:txBody>
      </p:sp>
      <p:graphicFrame>
        <p:nvGraphicFramePr>
          <p:cNvPr id="4" name="Table 4">
            <a:extLst>
              <a:ext uri="{FF2B5EF4-FFF2-40B4-BE49-F238E27FC236}">
                <a16:creationId xmlns:a16="http://schemas.microsoft.com/office/drawing/2014/main" id="{E4542C1D-91DD-445F-8B12-665E979E4920}"/>
              </a:ext>
            </a:extLst>
          </p:cNvPr>
          <p:cNvGraphicFramePr>
            <a:graphicFrameLocks noGrp="1"/>
          </p:cNvGraphicFramePr>
          <p:nvPr>
            <p:extLst>
              <p:ext uri="{D42A27DB-BD31-4B8C-83A1-F6EECF244321}">
                <p14:modId xmlns:p14="http://schemas.microsoft.com/office/powerpoint/2010/main" val="1504264854"/>
              </p:ext>
            </p:extLst>
          </p:nvPr>
        </p:nvGraphicFramePr>
        <p:xfrm>
          <a:off x="35496" y="915566"/>
          <a:ext cx="9108503" cy="4302760"/>
        </p:xfrm>
        <a:graphic>
          <a:graphicData uri="http://schemas.openxmlformats.org/drawingml/2006/table">
            <a:tbl>
              <a:tblPr firstRow="1" bandRow="1">
                <a:tableStyleId>{5C22544A-7EE6-4342-B048-85BDC9FD1C3A}</a:tableStyleId>
              </a:tblPr>
              <a:tblGrid>
                <a:gridCol w="1008112">
                  <a:extLst>
                    <a:ext uri="{9D8B030D-6E8A-4147-A177-3AD203B41FA5}">
                      <a16:colId xmlns:a16="http://schemas.microsoft.com/office/drawing/2014/main" val="356977381"/>
                    </a:ext>
                  </a:extLst>
                </a:gridCol>
                <a:gridCol w="3168352">
                  <a:extLst>
                    <a:ext uri="{9D8B030D-6E8A-4147-A177-3AD203B41FA5}">
                      <a16:colId xmlns:a16="http://schemas.microsoft.com/office/drawing/2014/main" val="3760926790"/>
                    </a:ext>
                  </a:extLst>
                </a:gridCol>
                <a:gridCol w="2736304">
                  <a:extLst>
                    <a:ext uri="{9D8B030D-6E8A-4147-A177-3AD203B41FA5}">
                      <a16:colId xmlns:a16="http://schemas.microsoft.com/office/drawing/2014/main" val="4027724590"/>
                    </a:ext>
                  </a:extLst>
                </a:gridCol>
                <a:gridCol w="2195735">
                  <a:extLst>
                    <a:ext uri="{9D8B030D-6E8A-4147-A177-3AD203B41FA5}">
                      <a16:colId xmlns:a16="http://schemas.microsoft.com/office/drawing/2014/main" val="1963170148"/>
                    </a:ext>
                  </a:extLst>
                </a:gridCol>
              </a:tblGrid>
              <a:tr h="370840">
                <a:tc>
                  <a:txBody>
                    <a:bodyPr/>
                    <a:lstStyle/>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TAUW/FAO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EHPMI</a:t>
                      </a:r>
                    </a:p>
                  </a:txBody>
                  <a:tcPr/>
                </a:tc>
                <a:tc>
                  <a:txBody>
                    <a:bodyPr/>
                    <a:lstStyle/>
                    <a:p>
                      <a:r>
                        <a:rPr lang="en-US" sz="1600" dirty="0"/>
                        <a:t>Comments/</a:t>
                      </a:r>
                    </a:p>
                    <a:p>
                      <a:r>
                        <a:rPr lang="en-US" sz="1600" dirty="0"/>
                        <a:t>Recommendations</a:t>
                      </a:r>
                    </a:p>
                  </a:txBody>
                  <a:tcPr/>
                </a:tc>
                <a:extLst>
                  <a:ext uri="{0D108BD9-81ED-4DB2-BD59-A6C34878D82A}">
                    <a16:rowId xmlns:a16="http://schemas.microsoft.com/office/drawing/2014/main" val="1662364846"/>
                  </a:ext>
                </a:extLst>
              </a:tr>
              <a:tr h="370840">
                <a:tc>
                  <a:txBody>
                    <a:bodyPr/>
                    <a:lstStyle/>
                    <a:p>
                      <a:r>
                        <a:rPr lang="en-US" sz="1600" dirty="0"/>
                        <a:t>Mapping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Maps of very roughly defined zones of contamination and remediation strategies, not possible to see on the map where the samples were taken and what were the results of analyses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In our assessments maps clearly show the results of sampling</a:t>
                      </a:r>
                    </a:p>
                  </a:txBody>
                  <a:tcPr/>
                </a:tc>
                <a:tc>
                  <a:txBody>
                    <a:bodyPr/>
                    <a:lstStyle/>
                    <a:p>
                      <a:r>
                        <a:rPr lang="en-US" sz="1600" dirty="0"/>
                        <a:t>Maps must show the locations of samples and known concentrations in order to guide remediation activities.</a:t>
                      </a:r>
                    </a:p>
                  </a:txBody>
                  <a:tcPr/>
                </a:tc>
                <a:extLst>
                  <a:ext uri="{0D108BD9-81ED-4DB2-BD59-A6C34878D82A}">
                    <a16:rowId xmlns:a16="http://schemas.microsoft.com/office/drawing/2014/main" val="1538173560"/>
                  </a:ext>
                </a:extLst>
              </a:tr>
              <a:tr h="370840">
                <a:tc>
                  <a:txBody>
                    <a:bodyPr/>
                    <a:lstStyle/>
                    <a:p>
                      <a:r>
                        <a:rPr lang="en-US" sz="1600" dirty="0"/>
                        <a:t>Keeping sample logs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Paper based sample logs. Recorded information is similar to EHPMI protocols.</a:t>
                      </a:r>
                    </a:p>
                  </a:txBody>
                  <a:tcPr/>
                </a:tc>
                <a:tc>
                  <a:txBody>
                    <a:bodyPr/>
                    <a:lstStyle/>
                    <a:p>
                      <a:r>
                        <a:rPr lang="en-US" sz="1600" dirty="0"/>
                        <a:t>Electronic sample logs save a lot of time for recording coordinates of samples and transferring data for GIS applications and sharing. Paper logs are sometimes used as backup. </a:t>
                      </a:r>
                    </a:p>
                  </a:txBody>
                  <a:tcPr/>
                </a:tc>
                <a:tc>
                  <a:txBody>
                    <a:bodyPr/>
                    <a:lstStyle/>
                    <a:p>
                      <a:r>
                        <a:rPr lang="en-US" sz="1600" dirty="0"/>
                        <a:t>Electronic recordkeeping is preferred as more efficient. </a:t>
                      </a:r>
                    </a:p>
                  </a:txBody>
                  <a:tcPr/>
                </a:tc>
                <a:extLst>
                  <a:ext uri="{0D108BD9-81ED-4DB2-BD59-A6C34878D82A}">
                    <a16:rowId xmlns:a16="http://schemas.microsoft.com/office/drawing/2014/main" val="3598414549"/>
                  </a:ext>
                </a:extLst>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2095131053"/>
                  </a:ext>
                </a:extLst>
              </a:tr>
            </a:tbl>
          </a:graphicData>
        </a:graphic>
      </p:graphicFrame>
    </p:spTree>
    <p:extLst>
      <p:ext uri="{BB962C8B-B14F-4D97-AF65-F5344CB8AC3E}">
        <p14:creationId xmlns:p14="http://schemas.microsoft.com/office/powerpoint/2010/main" val="3576751286"/>
      </p:ext>
    </p:extLst>
  </p:cSld>
  <p:clrMapOvr>
    <a:masterClrMapping/>
  </p:clrMapOvr>
  <p:transition spd="slow"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3DCF9D2-AB0B-4F21-A255-9B013CC6AE5F}"/>
              </a:ext>
            </a:extLst>
          </p:cNvPr>
          <p:cNvSpPr txBox="1">
            <a:spLocks/>
          </p:cNvSpPr>
          <p:nvPr/>
        </p:nvSpPr>
        <p:spPr bwMode="auto">
          <a:xfrm>
            <a:off x="611560" y="254496"/>
            <a:ext cx="7632848"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rgbClr val="000000"/>
                </a:solidFill>
                <a:latin typeface="Helvetica Light" pitchFamily="-84" charset="0"/>
                <a:ea typeface="ＭＳ Ｐゴシック" panose="020B0600070205080204" pitchFamily="34" charset="-128"/>
                <a:sym typeface="Helvetica Light" pitchFamily="-84" charset="0"/>
              </a:defRPr>
            </a:lvl1pPr>
            <a:lvl2pPr marL="742950" indent="-285750">
              <a:defRPr sz="3600">
                <a:solidFill>
                  <a:srgbClr val="000000"/>
                </a:solidFill>
                <a:latin typeface="Helvetica Light" pitchFamily="-84" charset="0"/>
                <a:ea typeface="ＭＳ Ｐゴシック" panose="020B0600070205080204" pitchFamily="34" charset="-128"/>
                <a:sym typeface="Helvetica Light" pitchFamily="-84" charset="0"/>
              </a:defRPr>
            </a:lvl2pPr>
            <a:lvl3pPr marL="1143000" indent="-228600">
              <a:defRPr sz="3600">
                <a:solidFill>
                  <a:srgbClr val="000000"/>
                </a:solidFill>
                <a:latin typeface="Helvetica Light" pitchFamily="-84" charset="0"/>
                <a:ea typeface="ＭＳ Ｐゴシック" panose="020B0600070205080204" pitchFamily="34" charset="-128"/>
                <a:sym typeface="Helvetica Light" pitchFamily="-84" charset="0"/>
              </a:defRPr>
            </a:lvl3pPr>
            <a:lvl4pPr marL="1600200" indent="-228600">
              <a:defRPr sz="3600">
                <a:solidFill>
                  <a:srgbClr val="000000"/>
                </a:solidFill>
                <a:latin typeface="Helvetica Light" pitchFamily="-84" charset="0"/>
                <a:ea typeface="ＭＳ Ｐゴシック" panose="020B0600070205080204" pitchFamily="34" charset="-128"/>
                <a:sym typeface="Helvetica Light" pitchFamily="-84" charset="0"/>
              </a:defRPr>
            </a:lvl4pPr>
            <a:lvl5pPr marL="2057400" indent="-228600">
              <a:defRPr sz="3600">
                <a:solidFill>
                  <a:srgbClr val="000000"/>
                </a:solidFill>
                <a:latin typeface="Helvetica Light" pitchFamily="-84" charset="0"/>
                <a:ea typeface="ＭＳ Ｐゴシック" panose="020B0600070205080204" pitchFamily="34" charset="-128"/>
                <a:sym typeface="Helvetica Light" pitchFamily="-84" charset="0"/>
              </a:defRPr>
            </a:lvl5pPr>
            <a:lvl6pPr marL="25146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6pPr>
            <a:lvl7pPr marL="29718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7pPr>
            <a:lvl8pPr marL="34290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8pPr>
            <a:lvl9pPr marL="38862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9pPr>
          </a:lstStyle>
          <a:p>
            <a:pPr algn="ctr"/>
            <a:r>
              <a:rPr lang="en-US" altLang="en-US" sz="3000" b="1" dirty="0">
                <a:solidFill>
                  <a:srgbClr val="2B65C3"/>
                </a:solidFill>
                <a:latin typeface="+mn-lt"/>
              </a:rPr>
              <a:t>Differences in Assessment Approach</a:t>
            </a:r>
          </a:p>
        </p:txBody>
      </p:sp>
      <p:graphicFrame>
        <p:nvGraphicFramePr>
          <p:cNvPr id="4" name="Table 4">
            <a:extLst>
              <a:ext uri="{FF2B5EF4-FFF2-40B4-BE49-F238E27FC236}">
                <a16:creationId xmlns:a16="http://schemas.microsoft.com/office/drawing/2014/main" id="{E4542C1D-91DD-445F-8B12-665E979E4920}"/>
              </a:ext>
            </a:extLst>
          </p:cNvPr>
          <p:cNvGraphicFramePr>
            <a:graphicFrameLocks noGrp="1"/>
          </p:cNvGraphicFramePr>
          <p:nvPr>
            <p:extLst>
              <p:ext uri="{D42A27DB-BD31-4B8C-83A1-F6EECF244321}">
                <p14:modId xmlns:p14="http://schemas.microsoft.com/office/powerpoint/2010/main" val="1909901786"/>
              </p:ext>
            </p:extLst>
          </p:nvPr>
        </p:nvGraphicFramePr>
        <p:xfrm>
          <a:off x="35496" y="915566"/>
          <a:ext cx="9108503" cy="3479800"/>
        </p:xfrm>
        <a:graphic>
          <a:graphicData uri="http://schemas.openxmlformats.org/drawingml/2006/table">
            <a:tbl>
              <a:tblPr firstRow="1" bandRow="1">
                <a:tableStyleId>{5C22544A-7EE6-4342-B048-85BDC9FD1C3A}</a:tableStyleId>
              </a:tblPr>
              <a:tblGrid>
                <a:gridCol w="1008112">
                  <a:extLst>
                    <a:ext uri="{9D8B030D-6E8A-4147-A177-3AD203B41FA5}">
                      <a16:colId xmlns:a16="http://schemas.microsoft.com/office/drawing/2014/main" val="356977381"/>
                    </a:ext>
                  </a:extLst>
                </a:gridCol>
                <a:gridCol w="3672408">
                  <a:extLst>
                    <a:ext uri="{9D8B030D-6E8A-4147-A177-3AD203B41FA5}">
                      <a16:colId xmlns:a16="http://schemas.microsoft.com/office/drawing/2014/main" val="3760926790"/>
                    </a:ext>
                  </a:extLst>
                </a:gridCol>
                <a:gridCol w="2232248">
                  <a:extLst>
                    <a:ext uri="{9D8B030D-6E8A-4147-A177-3AD203B41FA5}">
                      <a16:colId xmlns:a16="http://schemas.microsoft.com/office/drawing/2014/main" val="4027724590"/>
                    </a:ext>
                  </a:extLst>
                </a:gridCol>
                <a:gridCol w="2195735">
                  <a:extLst>
                    <a:ext uri="{9D8B030D-6E8A-4147-A177-3AD203B41FA5}">
                      <a16:colId xmlns:a16="http://schemas.microsoft.com/office/drawing/2014/main" val="1963170148"/>
                    </a:ext>
                  </a:extLst>
                </a:gridCol>
              </a:tblGrid>
              <a:tr h="370840">
                <a:tc>
                  <a:txBody>
                    <a:bodyPr/>
                    <a:lstStyle/>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TAUW/FAO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EHPMI</a:t>
                      </a:r>
                    </a:p>
                  </a:txBody>
                  <a:tcPr/>
                </a:tc>
                <a:tc>
                  <a:txBody>
                    <a:bodyPr/>
                    <a:lstStyle/>
                    <a:p>
                      <a:r>
                        <a:rPr lang="en-US" sz="1600" dirty="0"/>
                        <a:t>Comments/</a:t>
                      </a:r>
                    </a:p>
                    <a:p>
                      <a:r>
                        <a:rPr lang="en-US" sz="1600" dirty="0"/>
                        <a:t>Recommendations</a:t>
                      </a:r>
                    </a:p>
                  </a:txBody>
                  <a:tcPr/>
                </a:tc>
                <a:extLst>
                  <a:ext uri="{0D108BD9-81ED-4DB2-BD59-A6C34878D82A}">
                    <a16:rowId xmlns:a16="http://schemas.microsoft.com/office/drawing/2014/main" val="1662364846"/>
                  </a:ext>
                </a:extLst>
              </a:tr>
              <a:tr h="370840">
                <a:tc>
                  <a:txBody>
                    <a:bodyPr/>
                    <a:lstStyle/>
                    <a:p>
                      <a:r>
                        <a:rPr lang="en-US" sz="1600" dirty="0"/>
                        <a:t>Identification of sources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In Settlement #1 TAUW/FSD the investigators did not have full understanding of the sources of contamination and the history of the site because of the language barrier and lack of understanding of the pesticide migration pathways. For example, the contamination outside the site could have been influenced by the history of heavy use of DDT in the area.</a:t>
                      </a:r>
                    </a:p>
                  </a:txBody>
                  <a:tcPr/>
                </a:tc>
                <a:tc>
                  <a:txBody>
                    <a:bodyPr/>
                    <a:lstStyle/>
                    <a:p>
                      <a:r>
                        <a:rPr lang="en-US" sz="1600" dirty="0"/>
                        <a:t>Assessments and cleanups are always conducted by a team that includes both international and national specialists. </a:t>
                      </a:r>
                    </a:p>
                  </a:txBody>
                  <a:tcPr/>
                </a:tc>
                <a:tc>
                  <a:txBody>
                    <a:bodyPr/>
                    <a:lstStyle/>
                    <a:p>
                      <a:r>
                        <a:rPr lang="en-US" sz="1600" dirty="0"/>
                        <a:t>It is necessary to bring external expertise, but also make sure to build local capacity and work together with national specialists and local people. Combined teams of national and international experts are preferred.</a:t>
                      </a:r>
                    </a:p>
                  </a:txBody>
                  <a:tcPr/>
                </a:tc>
                <a:extLst>
                  <a:ext uri="{0D108BD9-81ED-4DB2-BD59-A6C34878D82A}">
                    <a16:rowId xmlns:a16="http://schemas.microsoft.com/office/drawing/2014/main" val="1538173560"/>
                  </a:ext>
                </a:extLst>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2095131053"/>
                  </a:ext>
                </a:extLst>
              </a:tr>
            </a:tbl>
          </a:graphicData>
        </a:graphic>
      </p:graphicFrame>
    </p:spTree>
    <p:extLst>
      <p:ext uri="{BB962C8B-B14F-4D97-AF65-F5344CB8AC3E}">
        <p14:creationId xmlns:p14="http://schemas.microsoft.com/office/powerpoint/2010/main" val="3743072342"/>
      </p:ext>
    </p:extLst>
  </p:cSld>
  <p:clrMapOvr>
    <a:masterClrMapping/>
  </p:clrMapOvr>
  <p:transition spd="slow"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3DCF9D2-AB0B-4F21-A255-9B013CC6AE5F}"/>
              </a:ext>
            </a:extLst>
          </p:cNvPr>
          <p:cNvSpPr txBox="1">
            <a:spLocks/>
          </p:cNvSpPr>
          <p:nvPr/>
        </p:nvSpPr>
        <p:spPr bwMode="auto">
          <a:xfrm>
            <a:off x="683568" y="51470"/>
            <a:ext cx="7632848"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rgbClr val="000000"/>
                </a:solidFill>
                <a:latin typeface="Helvetica Light" pitchFamily="-84" charset="0"/>
                <a:ea typeface="ＭＳ Ｐゴシック" panose="020B0600070205080204" pitchFamily="34" charset="-128"/>
                <a:sym typeface="Helvetica Light" pitchFamily="-84" charset="0"/>
              </a:defRPr>
            </a:lvl1pPr>
            <a:lvl2pPr marL="742950" indent="-285750">
              <a:defRPr sz="3600">
                <a:solidFill>
                  <a:srgbClr val="000000"/>
                </a:solidFill>
                <a:latin typeface="Helvetica Light" pitchFamily="-84" charset="0"/>
                <a:ea typeface="ＭＳ Ｐゴシック" panose="020B0600070205080204" pitchFamily="34" charset="-128"/>
                <a:sym typeface="Helvetica Light" pitchFamily="-84" charset="0"/>
              </a:defRPr>
            </a:lvl2pPr>
            <a:lvl3pPr marL="1143000" indent="-228600">
              <a:defRPr sz="3600">
                <a:solidFill>
                  <a:srgbClr val="000000"/>
                </a:solidFill>
                <a:latin typeface="Helvetica Light" pitchFamily="-84" charset="0"/>
                <a:ea typeface="ＭＳ Ｐゴシック" panose="020B0600070205080204" pitchFamily="34" charset="-128"/>
                <a:sym typeface="Helvetica Light" pitchFamily="-84" charset="0"/>
              </a:defRPr>
            </a:lvl3pPr>
            <a:lvl4pPr marL="1600200" indent="-228600">
              <a:defRPr sz="3600">
                <a:solidFill>
                  <a:srgbClr val="000000"/>
                </a:solidFill>
                <a:latin typeface="Helvetica Light" pitchFamily="-84" charset="0"/>
                <a:ea typeface="ＭＳ Ｐゴシック" panose="020B0600070205080204" pitchFamily="34" charset="-128"/>
                <a:sym typeface="Helvetica Light" pitchFamily="-84" charset="0"/>
              </a:defRPr>
            </a:lvl4pPr>
            <a:lvl5pPr marL="2057400" indent="-228600">
              <a:defRPr sz="3600">
                <a:solidFill>
                  <a:srgbClr val="000000"/>
                </a:solidFill>
                <a:latin typeface="Helvetica Light" pitchFamily="-84" charset="0"/>
                <a:ea typeface="ＭＳ Ｐゴシック" panose="020B0600070205080204" pitchFamily="34" charset="-128"/>
                <a:sym typeface="Helvetica Light" pitchFamily="-84" charset="0"/>
              </a:defRPr>
            </a:lvl5pPr>
            <a:lvl6pPr marL="25146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6pPr>
            <a:lvl7pPr marL="29718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7pPr>
            <a:lvl8pPr marL="34290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8pPr>
            <a:lvl9pPr marL="38862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9pPr>
          </a:lstStyle>
          <a:p>
            <a:pPr algn="ctr"/>
            <a:r>
              <a:rPr lang="en-US" altLang="en-US" sz="3000" b="1" dirty="0">
                <a:solidFill>
                  <a:srgbClr val="2B65C3"/>
                </a:solidFill>
                <a:latin typeface="+mn-lt"/>
              </a:rPr>
              <a:t>Differences in Remediation Approach</a:t>
            </a:r>
          </a:p>
        </p:txBody>
      </p:sp>
      <p:graphicFrame>
        <p:nvGraphicFramePr>
          <p:cNvPr id="4" name="Table 4">
            <a:extLst>
              <a:ext uri="{FF2B5EF4-FFF2-40B4-BE49-F238E27FC236}">
                <a16:creationId xmlns:a16="http://schemas.microsoft.com/office/drawing/2014/main" id="{E4542C1D-91DD-445F-8B12-665E979E4920}"/>
              </a:ext>
            </a:extLst>
          </p:cNvPr>
          <p:cNvGraphicFramePr>
            <a:graphicFrameLocks noGrp="1"/>
          </p:cNvGraphicFramePr>
          <p:nvPr>
            <p:extLst>
              <p:ext uri="{D42A27DB-BD31-4B8C-83A1-F6EECF244321}">
                <p14:modId xmlns:p14="http://schemas.microsoft.com/office/powerpoint/2010/main" val="3543532957"/>
              </p:ext>
            </p:extLst>
          </p:nvPr>
        </p:nvGraphicFramePr>
        <p:xfrm>
          <a:off x="4861" y="627534"/>
          <a:ext cx="9143999" cy="4934107"/>
        </p:xfrm>
        <a:graphic>
          <a:graphicData uri="http://schemas.openxmlformats.org/drawingml/2006/table">
            <a:tbl>
              <a:tblPr firstRow="1" bandRow="1">
                <a:tableStyleId>{5C22544A-7EE6-4342-B048-85BDC9FD1C3A}</a:tableStyleId>
              </a:tblPr>
              <a:tblGrid>
                <a:gridCol w="1012041">
                  <a:extLst>
                    <a:ext uri="{9D8B030D-6E8A-4147-A177-3AD203B41FA5}">
                      <a16:colId xmlns:a16="http://schemas.microsoft.com/office/drawing/2014/main" val="356977381"/>
                    </a:ext>
                  </a:extLst>
                </a:gridCol>
                <a:gridCol w="3195058">
                  <a:extLst>
                    <a:ext uri="{9D8B030D-6E8A-4147-A177-3AD203B41FA5}">
                      <a16:colId xmlns:a16="http://schemas.microsoft.com/office/drawing/2014/main" val="3760926790"/>
                    </a:ext>
                  </a:extLst>
                </a:gridCol>
                <a:gridCol w="2732608">
                  <a:extLst>
                    <a:ext uri="{9D8B030D-6E8A-4147-A177-3AD203B41FA5}">
                      <a16:colId xmlns:a16="http://schemas.microsoft.com/office/drawing/2014/main" val="4027724590"/>
                    </a:ext>
                  </a:extLst>
                </a:gridCol>
                <a:gridCol w="2204292">
                  <a:extLst>
                    <a:ext uri="{9D8B030D-6E8A-4147-A177-3AD203B41FA5}">
                      <a16:colId xmlns:a16="http://schemas.microsoft.com/office/drawing/2014/main" val="1963170148"/>
                    </a:ext>
                  </a:extLst>
                </a:gridCol>
              </a:tblGrid>
              <a:tr h="605947">
                <a:tc>
                  <a:txBody>
                    <a:bodyPr/>
                    <a:lstStyle/>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TAUW/FAO - Planned and implemented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EHPMI – possible alternative</a:t>
                      </a:r>
                    </a:p>
                  </a:txBody>
                  <a:tcPr/>
                </a:tc>
                <a:tc>
                  <a:txBody>
                    <a:bodyPr/>
                    <a:lstStyle/>
                    <a:p>
                      <a:r>
                        <a:rPr lang="en-US" sz="1600" dirty="0"/>
                        <a:t>Comments/</a:t>
                      </a:r>
                    </a:p>
                    <a:p>
                      <a:r>
                        <a:rPr lang="en-US" sz="1600" dirty="0"/>
                        <a:t>Recommendations</a:t>
                      </a:r>
                    </a:p>
                  </a:txBody>
                  <a:tcPr/>
                </a:tc>
                <a:extLst>
                  <a:ext uri="{0D108BD9-81ED-4DB2-BD59-A6C34878D82A}">
                    <a16:rowId xmlns:a16="http://schemas.microsoft.com/office/drawing/2014/main" val="1662364846"/>
                  </a:ext>
                </a:extLst>
              </a:tr>
              <a:tr h="2274373">
                <a:tc>
                  <a:txBody>
                    <a:bodyPr/>
                    <a:lstStyle/>
                    <a:p>
                      <a:r>
                        <a:rPr lang="en-US" sz="1600" dirty="0"/>
                        <a:t>Zones of contamination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Zone of different contamination levels defined, volumes of contaminated materials assessed, for each area and each kind of contaminated materials appropriate remediation strategies identified. Lack of coordination with national specialists on remediation strategies.</a:t>
                      </a:r>
                    </a:p>
                  </a:txBody>
                  <a:tcPr/>
                </a:tc>
                <a:tc>
                  <a:txBody>
                    <a:bodyPr/>
                    <a:lstStyle/>
                    <a:p>
                      <a:r>
                        <a:rPr lang="en-US" sz="1600" dirty="0"/>
                        <a:t>Same approach, but the remediation alternatives are usually discussed with stakeholders and national specialists. </a:t>
                      </a:r>
                    </a:p>
                  </a:txBody>
                  <a:tcPr/>
                </a:tc>
                <a:tc>
                  <a:txBody>
                    <a:bodyPr/>
                    <a:lstStyle/>
                    <a:p>
                      <a:r>
                        <a:rPr lang="en-US" sz="1600" dirty="0"/>
                        <a:t>Make sure to discuss remediation options with stakeholders, national experts, and authorities. </a:t>
                      </a:r>
                    </a:p>
                  </a:txBody>
                  <a:tcPr/>
                </a:tc>
                <a:extLst>
                  <a:ext uri="{0D108BD9-81ED-4DB2-BD59-A6C34878D82A}">
                    <a16:rowId xmlns:a16="http://schemas.microsoft.com/office/drawing/2014/main" val="1538173560"/>
                  </a:ext>
                </a:extLst>
              </a:tr>
              <a:tr h="1626488">
                <a:tc>
                  <a:txBody>
                    <a:bodyPr/>
                    <a:lstStyle/>
                    <a:p>
                      <a:r>
                        <a:rPr lang="en-US" sz="1600" dirty="0"/>
                        <a:t>Zone 1</a:t>
                      </a:r>
                    </a:p>
                  </a:txBody>
                  <a:tcPr/>
                </a:tc>
                <a:tc>
                  <a:txBody>
                    <a:bodyPr/>
                    <a:lstStyle/>
                    <a:p>
                      <a:r>
                        <a:rPr lang="en-US" sz="1600" dirty="0"/>
                        <a:t>Low level of contamination – 0.5 m layer of soil to remove and replace with clean.</a:t>
                      </a:r>
                    </a:p>
                  </a:txBody>
                  <a:tcPr/>
                </a:tc>
                <a:tc>
                  <a:txBody>
                    <a:bodyPr/>
                    <a:lstStyle/>
                    <a:p>
                      <a:r>
                        <a:rPr lang="en-US" sz="1600" dirty="0"/>
                        <a:t>We would have recommended not to remove, conduct bioremediation, monitor changes in contamination level. Later cover with a layer of clean soil. Same level of risk reduction would have been achieved.</a:t>
                      </a:r>
                    </a:p>
                  </a:txBody>
                  <a:tcPr/>
                </a:tc>
                <a:tc>
                  <a:txBody>
                    <a:bodyPr/>
                    <a:lstStyle/>
                    <a:p>
                      <a:r>
                        <a:rPr lang="en-US" sz="1600" dirty="0"/>
                        <a:t>Removal of soil was very costly and possibly unnecessary. The costs of excavation, loading, transportation, construction of special cells were very high. </a:t>
                      </a:r>
                    </a:p>
                  </a:txBody>
                  <a:tcPr/>
                </a:tc>
                <a:extLst>
                  <a:ext uri="{0D108BD9-81ED-4DB2-BD59-A6C34878D82A}">
                    <a16:rowId xmlns:a16="http://schemas.microsoft.com/office/drawing/2014/main" val="2095131053"/>
                  </a:ext>
                </a:extLst>
              </a:tr>
            </a:tbl>
          </a:graphicData>
        </a:graphic>
      </p:graphicFrame>
    </p:spTree>
    <p:extLst>
      <p:ext uri="{BB962C8B-B14F-4D97-AF65-F5344CB8AC3E}">
        <p14:creationId xmlns:p14="http://schemas.microsoft.com/office/powerpoint/2010/main" val="2936847901"/>
      </p:ext>
    </p:extLst>
  </p:cSld>
  <p:clrMapOvr>
    <a:masterClrMapping/>
  </p:clrMapOvr>
  <p:transition spd="slow"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3DCF9D2-AB0B-4F21-A255-9B013CC6AE5F}"/>
              </a:ext>
            </a:extLst>
          </p:cNvPr>
          <p:cNvSpPr txBox="1">
            <a:spLocks/>
          </p:cNvSpPr>
          <p:nvPr/>
        </p:nvSpPr>
        <p:spPr bwMode="auto">
          <a:xfrm>
            <a:off x="611560" y="123478"/>
            <a:ext cx="7632848"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rgbClr val="000000"/>
                </a:solidFill>
                <a:latin typeface="Helvetica Light" pitchFamily="-84" charset="0"/>
                <a:ea typeface="ＭＳ Ｐゴシック" panose="020B0600070205080204" pitchFamily="34" charset="-128"/>
                <a:sym typeface="Helvetica Light" pitchFamily="-84" charset="0"/>
              </a:defRPr>
            </a:lvl1pPr>
            <a:lvl2pPr marL="742950" indent="-285750">
              <a:defRPr sz="3600">
                <a:solidFill>
                  <a:srgbClr val="000000"/>
                </a:solidFill>
                <a:latin typeface="Helvetica Light" pitchFamily="-84" charset="0"/>
                <a:ea typeface="ＭＳ Ｐゴシック" panose="020B0600070205080204" pitchFamily="34" charset="-128"/>
                <a:sym typeface="Helvetica Light" pitchFamily="-84" charset="0"/>
              </a:defRPr>
            </a:lvl2pPr>
            <a:lvl3pPr marL="1143000" indent="-228600">
              <a:defRPr sz="3600">
                <a:solidFill>
                  <a:srgbClr val="000000"/>
                </a:solidFill>
                <a:latin typeface="Helvetica Light" pitchFamily="-84" charset="0"/>
                <a:ea typeface="ＭＳ Ｐゴシック" panose="020B0600070205080204" pitchFamily="34" charset="-128"/>
                <a:sym typeface="Helvetica Light" pitchFamily="-84" charset="0"/>
              </a:defRPr>
            </a:lvl3pPr>
            <a:lvl4pPr marL="1600200" indent="-228600">
              <a:defRPr sz="3600">
                <a:solidFill>
                  <a:srgbClr val="000000"/>
                </a:solidFill>
                <a:latin typeface="Helvetica Light" pitchFamily="-84" charset="0"/>
                <a:ea typeface="ＭＳ Ｐゴシック" panose="020B0600070205080204" pitchFamily="34" charset="-128"/>
                <a:sym typeface="Helvetica Light" pitchFamily="-84" charset="0"/>
              </a:defRPr>
            </a:lvl4pPr>
            <a:lvl5pPr marL="2057400" indent="-228600">
              <a:defRPr sz="3600">
                <a:solidFill>
                  <a:srgbClr val="000000"/>
                </a:solidFill>
                <a:latin typeface="Helvetica Light" pitchFamily="-84" charset="0"/>
                <a:ea typeface="ＭＳ Ｐゴシック" panose="020B0600070205080204" pitchFamily="34" charset="-128"/>
                <a:sym typeface="Helvetica Light" pitchFamily="-84" charset="0"/>
              </a:defRPr>
            </a:lvl5pPr>
            <a:lvl6pPr marL="25146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6pPr>
            <a:lvl7pPr marL="29718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7pPr>
            <a:lvl8pPr marL="34290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8pPr>
            <a:lvl9pPr marL="38862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9pPr>
          </a:lstStyle>
          <a:p>
            <a:pPr algn="ctr"/>
            <a:r>
              <a:rPr lang="en-US" altLang="en-US" sz="3000" b="1" dirty="0">
                <a:solidFill>
                  <a:srgbClr val="2B65C3"/>
                </a:solidFill>
                <a:latin typeface="+mn-lt"/>
              </a:rPr>
              <a:t>Differences in Remediation Approach</a:t>
            </a:r>
          </a:p>
        </p:txBody>
      </p:sp>
      <p:graphicFrame>
        <p:nvGraphicFramePr>
          <p:cNvPr id="4" name="Table 4">
            <a:extLst>
              <a:ext uri="{FF2B5EF4-FFF2-40B4-BE49-F238E27FC236}">
                <a16:creationId xmlns:a16="http://schemas.microsoft.com/office/drawing/2014/main" id="{E4542C1D-91DD-445F-8B12-665E979E4920}"/>
              </a:ext>
            </a:extLst>
          </p:cNvPr>
          <p:cNvGraphicFramePr>
            <a:graphicFrameLocks noGrp="1"/>
          </p:cNvGraphicFramePr>
          <p:nvPr>
            <p:extLst>
              <p:ext uri="{D42A27DB-BD31-4B8C-83A1-F6EECF244321}">
                <p14:modId xmlns:p14="http://schemas.microsoft.com/office/powerpoint/2010/main" val="3411577962"/>
              </p:ext>
            </p:extLst>
          </p:nvPr>
        </p:nvGraphicFramePr>
        <p:xfrm>
          <a:off x="0" y="744438"/>
          <a:ext cx="9143999" cy="4419600"/>
        </p:xfrm>
        <a:graphic>
          <a:graphicData uri="http://schemas.openxmlformats.org/drawingml/2006/table">
            <a:tbl>
              <a:tblPr firstRow="1" bandRow="1">
                <a:tableStyleId>{5C22544A-7EE6-4342-B048-85BDC9FD1C3A}</a:tableStyleId>
              </a:tblPr>
              <a:tblGrid>
                <a:gridCol w="1012041">
                  <a:extLst>
                    <a:ext uri="{9D8B030D-6E8A-4147-A177-3AD203B41FA5}">
                      <a16:colId xmlns:a16="http://schemas.microsoft.com/office/drawing/2014/main" val="356977381"/>
                    </a:ext>
                  </a:extLst>
                </a:gridCol>
                <a:gridCol w="2983895">
                  <a:extLst>
                    <a:ext uri="{9D8B030D-6E8A-4147-A177-3AD203B41FA5}">
                      <a16:colId xmlns:a16="http://schemas.microsoft.com/office/drawing/2014/main" val="3760926790"/>
                    </a:ext>
                  </a:extLst>
                </a:gridCol>
                <a:gridCol w="2943771">
                  <a:extLst>
                    <a:ext uri="{9D8B030D-6E8A-4147-A177-3AD203B41FA5}">
                      <a16:colId xmlns:a16="http://schemas.microsoft.com/office/drawing/2014/main" val="4027724590"/>
                    </a:ext>
                  </a:extLst>
                </a:gridCol>
                <a:gridCol w="2204292">
                  <a:extLst>
                    <a:ext uri="{9D8B030D-6E8A-4147-A177-3AD203B41FA5}">
                      <a16:colId xmlns:a16="http://schemas.microsoft.com/office/drawing/2014/main" val="1963170148"/>
                    </a:ext>
                  </a:extLst>
                </a:gridCol>
              </a:tblGrid>
              <a:tr h="514856">
                <a:tc>
                  <a:txBody>
                    <a:bodyPr/>
                    <a:lstStyle/>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TAUW/FAO - Planned and implemented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EHPMI – possible alternative</a:t>
                      </a:r>
                    </a:p>
                  </a:txBody>
                  <a:tcPr/>
                </a:tc>
                <a:tc>
                  <a:txBody>
                    <a:bodyPr/>
                    <a:lstStyle/>
                    <a:p>
                      <a:r>
                        <a:rPr lang="en-US" sz="1600" dirty="0"/>
                        <a:t>Comments/</a:t>
                      </a:r>
                    </a:p>
                    <a:p>
                      <a:r>
                        <a:rPr lang="en-US" sz="1600" dirty="0"/>
                        <a:t>Recommendations</a:t>
                      </a:r>
                    </a:p>
                  </a:txBody>
                  <a:tcPr/>
                </a:tc>
                <a:extLst>
                  <a:ext uri="{0D108BD9-81ED-4DB2-BD59-A6C34878D82A}">
                    <a16:rowId xmlns:a16="http://schemas.microsoft.com/office/drawing/2014/main" val="1662364846"/>
                  </a:ext>
                </a:extLst>
              </a:tr>
              <a:tr h="370840">
                <a:tc>
                  <a:txBody>
                    <a:bodyPr/>
                    <a:lstStyle/>
                    <a:p>
                      <a:r>
                        <a:rPr lang="en-US" sz="1600" dirty="0"/>
                        <a:t>Zone 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Remove contaminated walls and concrete foundation.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The volumes of contaminated materials were assessed 250 m3, but in reality exceeded 1000 m3. By now 871 m3 removed.</a:t>
                      </a:r>
                    </a:p>
                  </a:txBody>
                  <a:tcPr/>
                </a:tc>
                <a:tc>
                  <a:txBody>
                    <a:bodyPr/>
                    <a:lstStyle/>
                    <a:p>
                      <a:r>
                        <a:rPr lang="en-US" sz="1600" dirty="0"/>
                        <a:t>Same approach, but usually we have some contingency funds to cover additional expenses if the volumes of contaminated materials exceed anticipated amounts. </a:t>
                      </a:r>
                    </a:p>
                  </a:txBody>
                  <a:tcPr/>
                </a:tc>
                <a:tc>
                  <a:txBody>
                    <a:bodyPr/>
                    <a:lstStyle/>
                    <a:p>
                      <a:r>
                        <a:rPr lang="en-US" sz="1600" dirty="0"/>
                        <a:t>Make sure to have flexibility in the project to accommodate for possible additional amounts of contaminated materials. </a:t>
                      </a:r>
                    </a:p>
                  </a:txBody>
                  <a:tcPr/>
                </a:tc>
                <a:extLst>
                  <a:ext uri="{0D108BD9-81ED-4DB2-BD59-A6C34878D82A}">
                    <a16:rowId xmlns:a16="http://schemas.microsoft.com/office/drawing/2014/main" val="1538173560"/>
                  </a:ext>
                </a:extLst>
              </a:tr>
              <a:tr h="370840">
                <a:tc>
                  <a:txBody>
                    <a:bodyPr/>
                    <a:lstStyle/>
                    <a:p>
                      <a:r>
                        <a:rPr lang="en-US" sz="1600" dirty="0"/>
                        <a:t>Zone 3</a:t>
                      </a:r>
                    </a:p>
                  </a:txBody>
                  <a:tcPr/>
                </a:tc>
                <a:tc>
                  <a:txBody>
                    <a:bodyPr/>
                    <a:lstStyle/>
                    <a:p>
                      <a:r>
                        <a:rPr lang="en-US" sz="1600" dirty="0"/>
                        <a:t>The location and volume of the main burial were assessed adequately. Additional contaminated materials were uncovered near the fence.</a:t>
                      </a:r>
                    </a:p>
                    <a:p>
                      <a:r>
                        <a:rPr lang="en-US" sz="1600" dirty="0"/>
                        <a:t>Pesticides were packed in special 30L drums. Highly contaminated soil sent to a special cell in </a:t>
                      </a:r>
                      <a:r>
                        <a:rPr lang="en-US" sz="1600" dirty="0" err="1"/>
                        <a:t>Vakhsh</a:t>
                      </a:r>
                      <a:r>
                        <a:rPr lang="en-US" sz="1600" dirty="0"/>
                        <a:t>.</a:t>
                      </a:r>
                    </a:p>
                  </a:txBody>
                  <a:tcPr/>
                </a:tc>
                <a:tc>
                  <a:txBody>
                    <a:bodyPr/>
                    <a:lstStyle/>
                    <a:p>
                      <a:r>
                        <a:rPr lang="en-US" sz="1600" dirty="0"/>
                        <a:t>Use of excavator revealed pesticides near the fence. Use of drums is a good solution. But other packaging options could have been considered. </a:t>
                      </a:r>
                      <a:r>
                        <a:rPr lang="en-US" sz="1600" dirty="0" err="1"/>
                        <a:t>Inavailability</a:t>
                      </a:r>
                      <a:r>
                        <a:rPr lang="en-US" sz="1600" dirty="0"/>
                        <a:t> of 30L certified drums caused a significant delay for the start of the cleanup and increased the risks for workers.</a:t>
                      </a:r>
                    </a:p>
                  </a:txBody>
                  <a:tcPr/>
                </a:tc>
                <a:tc>
                  <a:txBody>
                    <a:bodyPr/>
                    <a:lstStyle/>
                    <a:p>
                      <a:r>
                        <a:rPr lang="en-US" sz="1600" dirty="0"/>
                        <a:t>The remediation solution was correct, but the timing was not. In temperate climate remediation of DDT contamination must be implemented in the cold season.</a:t>
                      </a:r>
                    </a:p>
                  </a:txBody>
                  <a:tcPr/>
                </a:tc>
                <a:extLst>
                  <a:ext uri="{0D108BD9-81ED-4DB2-BD59-A6C34878D82A}">
                    <a16:rowId xmlns:a16="http://schemas.microsoft.com/office/drawing/2014/main" val="2095131053"/>
                  </a:ext>
                </a:extLst>
              </a:tr>
            </a:tbl>
          </a:graphicData>
        </a:graphic>
      </p:graphicFrame>
    </p:spTree>
    <p:extLst>
      <p:ext uri="{BB962C8B-B14F-4D97-AF65-F5344CB8AC3E}">
        <p14:creationId xmlns:p14="http://schemas.microsoft.com/office/powerpoint/2010/main" val="4263815706"/>
      </p:ext>
    </p:extLst>
  </p:cSld>
  <p:clrMapOvr>
    <a:masterClrMapping/>
  </p:clrMapOvr>
  <p:transition spd="slow"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3DCF9D2-AB0B-4F21-A255-9B013CC6AE5F}"/>
              </a:ext>
            </a:extLst>
          </p:cNvPr>
          <p:cNvSpPr txBox="1">
            <a:spLocks/>
          </p:cNvSpPr>
          <p:nvPr/>
        </p:nvSpPr>
        <p:spPr bwMode="auto">
          <a:xfrm>
            <a:off x="611560" y="123478"/>
            <a:ext cx="7632848"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rgbClr val="000000"/>
                </a:solidFill>
                <a:latin typeface="Helvetica Light" pitchFamily="-84" charset="0"/>
                <a:ea typeface="ＭＳ Ｐゴシック" panose="020B0600070205080204" pitchFamily="34" charset="-128"/>
                <a:sym typeface="Helvetica Light" pitchFamily="-84" charset="0"/>
              </a:defRPr>
            </a:lvl1pPr>
            <a:lvl2pPr marL="742950" indent="-285750">
              <a:defRPr sz="3600">
                <a:solidFill>
                  <a:srgbClr val="000000"/>
                </a:solidFill>
                <a:latin typeface="Helvetica Light" pitchFamily="-84" charset="0"/>
                <a:ea typeface="ＭＳ Ｐゴシック" panose="020B0600070205080204" pitchFamily="34" charset="-128"/>
                <a:sym typeface="Helvetica Light" pitchFamily="-84" charset="0"/>
              </a:defRPr>
            </a:lvl2pPr>
            <a:lvl3pPr marL="1143000" indent="-228600">
              <a:defRPr sz="3600">
                <a:solidFill>
                  <a:srgbClr val="000000"/>
                </a:solidFill>
                <a:latin typeface="Helvetica Light" pitchFamily="-84" charset="0"/>
                <a:ea typeface="ＭＳ Ｐゴシック" panose="020B0600070205080204" pitchFamily="34" charset="-128"/>
                <a:sym typeface="Helvetica Light" pitchFamily="-84" charset="0"/>
              </a:defRPr>
            </a:lvl3pPr>
            <a:lvl4pPr marL="1600200" indent="-228600">
              <a:defRPr sz="3600">
                <a:solidFill>
                  <a:srgbClr val="000000"/>
                </a:solidFill>
                <a:latin typeface="Helvetica Light" pitchFamily="-84" charset="0"/>
                <a:ea typeface="ＭＳ Ｐゴシック" panose="020B0600070205080204" pitchFamily="34" charset="-128"/>
                <a:sym typeface="Helvetica Light" pitchFamily="-84" charset="0"/>
              </a:defRPr>
            </a:lvl4pPr>
            <a:lvl5pPr marL="2057400" indent="-228600">
              <a:defRPr sz="3600">
                <a:solidFill>
                  <a:srgbClr val="000000"/>
                </a:solidFill>
                <a:latin typeface="Helvetica Light" pitchFamily="-84" charset="0"/>
                <a:ea typeface="ＭＳ Ｐゴシック" panose="020B0600070205080204" pitchFamily="34" charset="-128"/>
                <a:sym typeface="Helvetica Light" pitchFamily="-84" charset="0"/>
              </a:defRPr>
            </a:lvl5pPr>
            <a:lvl6pPr marL="25146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6pPr>
            <a:lvl7pPr marL="29718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7pPr>
            <a:lvl8pPr marL="34290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8pPr>
            <a:lvl9pPr marL="38862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9pPr>
          </a:lstStyle>
          <a:p>
            <a:pPr algn="ctr"/>
            <a:r>
              <a:rPr lang="en-US" altLang="en-US" sz="3000" b="1" dirty="0">
                <a:solidFill>
                  <a:srgbClr val="2B65C3"/>
                </a:solidFill>
                <a:latin typeface="+mn-lt"/>
              </a:rPr>
              <a:t>Differences in Remediation Approach</a:t>
            </a:r>
          </a:p>
        </p:txBody>
      </p:sp>
      <p:graphicFrame>
        <p:nvGraphicFramePr>
          <p:cNvPr id="4" name="Table 4">
            <a:extLst>
              <a:ext uri="{FF2B5EF4-FFF2-40B4-BE49-F238E27FC236}">
                <a16:creationId xmlns:a16="http://schemas.microsoft.com/office/drawing/2014/main" id="{E4542C1D-91DD-445F-8B12-665E979E4920}"/>
              </a:ext>
            </a:extLst>
          </p:cNvPr>
          <p:cNvGraphicFramePr>
            <a:graphicFrameLocks noGrp="1"/>
          </p:cNvGraphicFramePr>
          <p:nvPr>
            <p:extLst>
              <p:ext uri="{D42A27DB-BD31-4B8C-83A1-F6EECF244321}">
                <p14:modId xmlns:p14="http://schemas.microsoft.com/office/powerpoint/2010/main" val="1573656162"/>
              </p:ext>
            </p:extLst>
          </p:nvPr>
        </p:nvGraphicFramePr>
        <p:xfrm>
          <a:off x="0" y="744438"/>
          <a:ext cx="9143999" cy="4455160"/>
        </p:xfrm>
        <a:graphic>
          <a:graphicData uri="http://schemas.openxmlformats.org/drawingml/2006/table">
            <a:tbl>
              <a:tblPr firstRow="1" bandRow="1">
                <a:tableStyleId>{5C22544A-7EE6-4342-B048-85BDC9FD1C3A}</a:tableStyleId>
              </a:tblPr>
              <a:tblGrid>
                <a:gridCol w="1012041">
                  <a:extLst>
                    <a:ext uri="{9D8B030D-6E8A-4147-A177-3AD203B41FA5}">
                      <a16:colId xmlns:a16="http://schemas.microsoft.com/office/drawing/2014/main" val="356977381"/>
                    </a:ext>
                  </a:extLst>
                </a:gridCol>
                <a:gridCol w="2335823">
                  <a:extLst>
                    <a:ext uri="{9D8B030D-6E8A-4147-A177-3AD203B41FA5}">
                      <a16:colId xmlns:a16="http://schemas.microsoft.com/office/drawing/2014/main" val="3760926790"/>
                    </a:ext>
                  </a:extLst>
                </a:gridCol>
                <a:gridCol w="3591843">
                  <a:extLst>
                    <a:ext uri="{9D8B030D-6E8A-4147-A177-3AD203B41FA5}">
                      <a16:colId xmlns:a16="http://schemas.microsoft.com/office/drawing/2014/main" val="4027724590"/>
                    </a:ext>
                  </a:extLst>
                </a:gridCol>
                <a:gridCol w="2204292">
                  <a:extLst>
                    <a:ext uri="{9D8B030D-6E8A-4147-A177-3AD203B41FA5}">
                      <a16:colId xmlns:a16="http://schemas.microsoft.com/office/drawing/2014/main" val="1963170148"/>
                    </a:ext>
                  </a:extLst>
                </a:gridCol>
              </a:tblGrid>
              <a:tr h="514856">
                <a:tc>
                  <a:txBody>
                    <a:bodyPr/>
                    <a:lstStyle/>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TAUW/FAO - Planned and implemented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EHPMI – possible alternative</a:t>
                      </a:r>
                    </a:p>
                  </a:txBody>
                  <a:tcPr/>
                </a:tc>
                <a:tc>
                  <a:txBody>
                    <a:bodyPr/>
                    <a:lstStyle/>
                    <a:p>
                      <a:r>
                        <a:rPr lang="en-US" sz="1600" dirty="0"/>
                        <a:t>Comments/</a:t>
                      </a:r>
                    </a:p>
                    <a:p>
                      <a:r>
                        <a:rPr lang="en-US" sz="1600" dirty="0"/>
                        <a:t>Recommendations</a:t>
                      </a:r>
                    </a:p>
                  </a:txBody>
                  <a:tcPr/>
                </a:tc>
                <a:extLst>
                  <a:ext uri="{0D108BD9-81ED-4DB2-BD59-A6C34878D82A}">
                    <a16:rowId xmlns:a16="http://schemas.microsoft.com/office/drawing/2014/main" val="1662364846"/>
                  </a:ext>
                </a:extLst>
              </a:tr>
              <a:tr h="370840">
                <a:tc>
                  <a:txBody>
                    <a:bodyPr/>
                    <a:lstStyle/>
                    <a:p>
                      <a:r>
                        <a:rPr lang="en-US" sz="1600" dirty="0"/>
                        <a:t>Zone 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The burial was assumed to be deep and therefore it was planned to leave it as 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However Peshsaf uncovered pesticides at depth of less than 1 m and removed to </a:t>
                      </a:r>
                      <a:r>
                        <a:rPr lang="en-US" sz="1600" dirty="0" err="1"/>
                        <a:t>Vakhsh</a:t>
                      </a:r>
                      <a:r>
                        <a:rPr lang="en-US" sz="1600" dirty="0"/>
                        <a:t>. This required consent of FAO as it was not in the provided for in the contract.</a:t>
                      </a:r>
                    </a:p>
                  </a:txBody>
                  <a:tcPr/>
                </a:tc>
                <a:tc>
                  <a:txBody>
                    <a:bodyPr/>
                    <a:lstStyle/>
                    <a:p>
                      <a:r>
                        <a:rPr lang="en-US" sz="1600" dirty="0"/>
                        <a:t>The buried pesticides may pose a risk to people in the future. Therefore, it is better to remove pesticides to designated storages such as </a:t>
                      </a:r>
                      <a:r>
                        <a:rPr lang="en-US" sz="1600" dirty="0" err="1"/>
                        <a:t>Vakhsh</a:t>
                      </a:r>
                      <a:r>
                        <a:rPr lang="en-US" sz="1600" dirty="0"/>
                        <a:t>. Particularly, since in this area it is common to make deep greenhouses for growing lemons and excavate soil down to 2 meters. In such case these pesticides would have been uncovered and most likely used by local farmers.</a:t>
                      </a:r>
                    </a:p>
                    <a:p>
                      <a:r>
                        <a:rPr lang="en-US" sz="1600" dirty="0"/>
                        <a:t>If it is not possible to remove contaminated materials, usually a layer of geotextile is placed to mark the contaminated layers.</a:t>
                      </a:r>
                    </a:p>
                  </a:txBody>
                  <a:tcPr/>
                </a:tc>
                <a:tc>
                  <a:txBody>
                    <a:bodyPr/>
                    <a:lstStyle/>
                    <a:p>
                      <a:r>
                        <a:rPr lang="en-US" sz="1600" dirty="0"/>
                        <a:t>Mistakes in detailed assessments happen. For such cases it is necessary to have flexibility in the project to accommodate for possible additional amounts of contaminated materials. </a:t>
                      </a:r>
                    </a:p>
                  </a:txBody>
                  <a:tcPr/>
                </a:tc>
                <a:extLst>
                  <a:ext uri="{0D108BD9-81ED-4DB2-BD59-A6C34878D82A}">
                    <a16:rowId xmlns:a16="http://schemas.microsoft.com/office/drawing/2014/main" val="1538173560"/>
                  </a:ext>
                </a:extLst>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2095131053"/>
                  </a:ext>
                </a:extLst>
              </a:tr>
            </a:tbl>
          </a:graphicData>
        </a:graphic>
      </p:graphicFrame>
    </p:spTree>
    <p:extLst>
      <p:ext uri="{BB962C8B-B14F-4D97-AF65-F5344CB8AC3E}">
        <p14:creationId xmlns:p14="http://schemas.microsoft.com/office/powerpoint/2010/main" val="2942295950"/>
      </p:ext>
    </p:extLst>
  </p:cSld>
  <p:clrMapOvr>
    <a:masterClrMapping/>
  </p:clrMapOvr>
  <p:transition spd="slow"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3DCF9D2-AB0B-4F21-A255-9B013CC6AE5F}"/>
              </a:ext>
            </a:extLst>
          </p:cNvPr>
          <p:cNvSpPr txBox="1">
            <a:spLocks/>
          </p:cNvSpPr>
          <p:nvPr/>
        </p:nvSpPr>
        <p:spPr bwMode="auto">
          <a:xfrm>
            <a:off x="611560" y="51470"/>
            <a:ext cx="7632848"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rgbClr val="000000"/>
                </a:solidFill>
                <a:latin typeface="Helvetica Light" pitchFamily="-84" charset="0"/>
                <a:ea typeface="ＭＳ Ｐゴシック" panose="020B0600070205080204" pitchFamily="34" charset="-128"/>
                <a:sym typeface="Helvetica Light" pitchFamily="-84" charset="0"/>
              </a:defRPr>
            </a:lvl1pPr>
            <a:lvl2pPr marL="742950" indent="-285750">
              <a:defRPr sz="3600">
                <a:solidFill>
                  <a:srgbClr val="000000"/>
                </a:solidFill>
                <a:latin typeface="Helvetica Light" pitchFamily="-84" charset="0"/>
                <a:ea typeface="ＭＳ Ｐゴシック" panose="020B0600070205080204" pitchFamily="34" charset="-128"/>
                <a:sym typeface="Helvetica Light" pitchFamily="-84" charset="0"/>
              </a:defRPr>
            </a:lvl2pPr>
            <a:lvl3pPr marL="1143000" indent="-228600">
              <a:defRPr sz="3600">
                <a:solidFill>
                  <a:srgbClr val="000000"/>
                </a:solidFill>
                <a:latin typeface="Helvetica Light" pitchFamily="-84" charset="0"/>
                <a:ea typeface="ＭＳ Ｐゴシック" panose="020B0600070205080204" pitchFamily="34" charset="-128"/>
                <a:sym typeface="Helvetica Light" pitchFamily="-84" charset="0"/>
              </a:defRPr>
            </a:lvl3pPr>
            <a:lvl4pPr marL="1600200" indent="-228600">
              <a:defRPr sz="3600">
                <a:solidFill>
                  <a:srgbClr val="000000"/>
                </a:solidFill>
                <a:latin typeface="Helvetica Light" pitchFamily="-84" charset="0"/>
                <a:ea typeface="ＭＳ Ｐゴシック" panose="020B0600070205080204" pitchFamily="34" charset="-128"/>
                <a:sym typeface="Helvetica Light" pitchFamily="-84" charset="0"/>
              </a:defRPr>
            </a:lvl4pPr>
            <a:lvl5pPr marL="2057400" indent="-228600">
              <a:defRPr sz="3600">
                <a:solidFill>
                  <a:srgbClr val="000000"/>
                </a:solidFill>
                <a:latin typeface="Helvetica Light" pitchFamily="-84" charset="0"/>
                <a:ea typeface="ＭＳ Ｐゴシック" panose="020B0600070205080204" pitchFamily="34" charset="-128"/>
                <a:sym typeface="Helvetica Light" pitchFamily="-84" charset="0"/>
              </a:defRPr>
            </a:lvl5pPr>
            <a:lvl6pPr marL="25146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6pPr>
            <a:lvl7pPr marL="29718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7pPr>
            <a:lvl8pPr marL="34290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8pPr>
            <a:lvl9pPr marL="3886200" indent="-228600" defTabSz="584200" eaLnBrk="0" fontAlgn="base" hangingPunct="0">
              <a:spcBef>
                <a:spcPct val="0"/>
              </a:spcBef>
              <a:spcAft>
                <a:spcPct val="0"/>
              </a:spcAft>
              <a:defRPr sz="3600">
                <a:solidFill>
                  <a:srgbClr val="000000"/>
                </a:solidFill>
                <a:latin typeface="Helvetica Light" pitchFamily="-84" charset="0"/>
                <a:ea typeface="ＭＳ Ｐゴシック" panose="020B0600070205080204" pitchFamily="34" charset="-128"/>
                <a:sym typeface="Helvetica Light" pitchFamily="-84" charset="0"/>
              </a:defRPr>
            </a:lvl9pPr>
          </a:lstStyle>
          <a:p>
            <a:pPr algn="ctr"/>
            <a:r>
              <a:rPr lang="en-US" altLang="en-US" sz="3000" b="1" dirty="0">
                <a:solidFill>
                  <a:srgbClr val="2B65C3"/>
                </a:solidFill>
                <a:latin typeface="+mn-lt"/>
              </a:rPr>
              <a:t>Differences in Remediation Approach</a:t>
            </a:r>
          </a:p>
        </p:txBody>
      </p:sp>
      <p:graphicFrame>
        <p:nvGraphicFramePr>
          <p:cNvPr id="4" name="Table 4">
            <a:extLst>
              <a:ext uri="{FF2B5EF4-FFF2-40B4-BE49-F238E27FC236}">
                <a16:creationId xmlns:a16="http://schemas.microsoft.com/office/drawing/2014/main" id="{E4542C1D-91DD-445F-8B12-665E979E4920}"/>
              </a:ext>
            </a:extLst>
          </p:cNvPr>
          <p:cNvGraphicFramePr>
            <a:graphicFrameLocks noGrp="1"/>
          </p:cNvGraphicFramePr>
          <p:nvPr>
            <p:extLst>
              <p:ext uri="{D42A27DB-BD31-4B8C-83A1-F6EECF244321}">
                <p14:modId xmlns:p14="http://schemas.microsoft.com/office/powerpoint/2010/main" val="3565412021"/>
              </p:ext>
            </p:extLst>
          </p:nvPr>
        </p:nvGraphicFramePr>
        <p:xfrm>
          <a:off x="7125" y="723900"/>
          <a:ext cx="9143999" cy="4419600"/>
        </p:xfrm>
        <a:graphic>
          <a:graphicData uri="http://schemas.openxmlformats.org/drawingml/2006/table">
            <a:tbl>
              <a:tblPr firstRow="1" bandRow="1">
                <a:tableStyleId>{5C22544A-7EE6-4342-B048-85BDC9FD1C3A}</a:tableStyleId>
              </a:tblPr>
              <a:tblGrid>
                <a:gridCol w="1012041">
                  <a:extLst>
                    <a:ext uri="{9D8B030D-6E8A-4147-A177-3AD203B41FA5}">
                      <a16:colId xmlns:a16="http://schemas.microsoft.com/office/drawing/2014/main" val="356977381"/>
                    </a:ext>
                  </a:extLst>
                </a:gridCol>
                <a:gridCol w="2767871">
                  <a:extLst>
                    <a:ext uri="{9D8B030D-6E8A-4147-A177-3AD203B41FA5}">
                      <a16:colId xmlns:a16="http://schemas.microsoft.com/office/drawing/2014/main" val="3760926790"/>
                    </a:ext>
                  </a:extLst>
                </a:gridCol>
                <a:gridCol w="3159795">
                  <a:extLst>
                    <a:ext uri="{9D8B030D-6E8A-4147-A177-3AD203B41FA5}">
                      <a16:colId xmlns:a16="http://schemas.microsoft.com/office/drawing/2014/main" val="4027724590"/>
                    </a:ext>
                  </a:extLst>
                </a:gridCol>
                <a:gridCol w="2204292">
                  <a:extLst>
                    <a:ext uri="{9D8B030D-6E8A-4147-A177-3AD203B41FA5}">
                      <a16:colId xmlns:a16="http://schemas.microsoft.com/office/drawing/2014/main" val="1963170148"/>
                    </a:ext>
                  </a:extLst>
                </a:gridCol>
              </a:tblGrid>
              <a:tr h="514856">
                <a:tc>
                  <a:txBody>
                    <a:bodyPr/>
                    <a:lstStyle/>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TAUW/FAO - Planned and implemented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EHPMI – possible alternative</a:t>
                      </a:r>
                    </a:p>
                  </a:txBody>
                  <a:tcPr/>
                </a:tc>
                <a:tc>
                  <a:txBody>
                    <a:bodyPr/>
                    <a:lstStyle/>
                    <a:p>
                      <a:r>
                        <a:rPr lang="en-US" sz="1600" dirty="0"/>
                        <a:t>Comments/</a:t>
                      </a:r>
                    </a:p>
                    <a:p>
                      <a:r>
                        <a:rPr lang="en-US" sz="1600" dirty="0"/>
                        <a:t>Recommendations</a:t>
                      </a:r>
                    </a:p>
                  </a:txBody>
                  <a:tcPr/>
                </a:tc>
                <a:extLst>
                  <a:ext uri="{0D108BD9-81ED-4DB2-BD59-A6C34878D82A}">
                    <a16:rowId xmlns:a16="http://schemas.microsoft.com/office/drawing/2014/main" val="1662364846"/>
                  </a:ext>
                </a:extLst>
              </a:tr>
              <a:tr h="370840">
                <a:tc>
                  <a:txBody>
                    <a:bodyPr/>
                    <a:lstStyle/>
                    <a:p>
                      <a:r>
                        <a:rPr lang="en-US" sz="1600" dirty="0"/>
                        <a:t>Zone 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The area to the south of the site was cleaned up based on findings of the old survey that used composite samples. The presumably contaminated layer of soil was replaced. </a:t>
                      </a:r>
                    </a:p>
                  </a:txBody>
                  <a:tcPr/>
                </a:tc>
                <a:tc>
                  <a:txBody>
                    <a:bodyPr/>
                    <a:lstStyle/>
                    <a:p>
                      <a:r>
                        <a:rPr lang="en-US" sz="1600" dirty="0"/>
                        <a:t>Conduct a new survey to collect individual samples in this area. Clean up only parts with high contamination that may pose high health risk. The rest of the area with lower contamination levels could be remediated using methods of bioremediation and then covered with a layer of clean soil. </a:t>
                      </a:r>
                    </a:p>
                  </a:txBody>
                  <a:tcPr/>
                </a:tc>
                <a:tc>
                  <a:txBody>
                    <a:bodyPr/>
                    <a:lstStyle/>
                    <a:p>
                      <a:r>
                        <a:rPr lang="en-US" sz="1600" dirty="0"/>
                        <a:t>The alternative solution is much cheaper. And it is more practical to clean the soil in situ rather than moving big volumes of soil to big distances without even confirming that it is all contaminated. </a:t>
                      </a:r>
                    </a:p>
                  </a:txBody>
                  <a:tcPr/>
                </a:tc>
                <a:extLst>
                  <a:ext uri="{0D108BD9-81ED-4DB2-BD59-A6C34878D82A}">
                    <a16:rowId xmlns:a16="http://schemas.microsoft.com/office/drawing/2014/main" val="1538173560"/>
                  </a:ext>
                </a:extLst>
              </a:tr>
              <a:tr h="370840">
                <a:tc>
                  <a:txBody>
                    <a:bodyPr/>
                    <a:lstStyle/>
                    <a:p>
                      <a:r>
                        <a:rPr lang="en-US" sz="1600" dirty="0"/>
                        <a:t>Zone 6</a:t>
                      </a:r>
                    </a:p>
                  </a:txBody>
                  <a:tcPr/>
                </a:tc>
                <a:tc>
                  <a:txBody>
                    <a:bodyPr/>
                    <a:lstStyle/>
                    <a:p>
                      <a:r>
                        <a:rPr lang="en-US" sz="1600" dirty="0"/>
                        <a:t>The original plan was to remove 10 m3 of soil outside the fenced area. Based on the inspection of the area a decision was made to decrease the area to clean up.</a:t>
                      </a:r>
                    </a:p>
                  </a:txBody>
                  <a:tcPr/>
                </a:tc>
                <a:tc>
                  <a:txBody>
                    <a:bodyPr/>
                    <a:lstStyle/>
                    <a:p>
                      <a:r>
                        <a:rPr lang="en-US" sz="1600" dirty="0"/>
                        <a:t>Use bioremediation for this area and monitor concentrations using target samples every 4 or 6 months.</a:t>
                      </a:r>
                    </a:p>
                  </a:txBody>
                  <a:tcPr/>
                </a:tc>
                <a:tc>
                  <a:txBody>
                    <a:bodyPr/>
                    <a:lstStyle/>
                    <a:p>
                      <a:r>
                        <a:rPr lang="en-US" sz="1600" dirty="0"/>
                        <a:t>A detailed survey before the cleanup could show if the area needs remediation or if bioremediation is sufficient.</a:t>
                      </a:r>
                    </a:p>
                  </a:txBody>
                  <a:tcPr/>
                </a:tc>
                <a:extLst>
                  <a:ext uri="{0D108BD9-81ED-4DB2-BD59-A6C34878D82A}">
                    <a16:rowId xmlns:a16="http://schemas.microsoft.com/office/drawing/2014/main" val="2095131053"/>
                  </a:ext>
                </a:extLst>
              </a:tr>
            </a:tbl>
          </a:graphicData>
        </a:graphic>
      </p:graphicFrame>
    </p:spTree>
    <p:extLst>
      <p:ext uri="{BB962C8B-B14F-4D97-AF65-F5344CB8AC3E}">
        <p14:creationId xmlns:p14="http://schemas.microsoft.com/office/powerpoint/2010/main" val="3027474517"/>
      </p:ext>
    </p:extLst>
  </p:cSld>
  <p:clrMapOvr>
    <a:masterClrMapping/>
  </p:clrMapOvr>
  <p:transition spd="slow" advClick="0"/>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1229</TotalTime>
  <Words>1587</Words>
  <Application>Microsoft Office PowerPoint</Application>
  <PresentationFormat>On-screen Show (16:9)</PresentationFormat>
  <Paragraphs>110</Paragraphs>
  <Slides>12</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Тема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EHPMI</dc:creator>
  <cp:lastModifiedBy>Petr Sharov</cp:lastModifiedBy>
  <cp:revision>130</cp:revision>
  <dcterms:created xsi:type="dcterms:W3CDTF">2023-10-20T21:46:23Z</dcterms:created>
  <dcterms:modified xsi:type="dcterms:W3CDTF">2025-07-01T05:45:48Z</dcterms:modified>
</cp:coreProperties>
</file>